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Montserrat" panose="00000500000000000000" pitchFamily="2" charset="0"/>
      <p:regular r:id="rId27"/>
    </p:embeddedFont>
    <p:embeddedFont>
      <p:font typeface="Raleway" pitchFamily="2" charset="0"/>
      <p:regular r:id="rId28"/>
    </p:embeddedFont>
    <p:embeddedFont>
      <p:font typeface="Raleway Bold" panose="020B0604020202020204" charset="0"/>
      <p:regular r:id="rId29"/>
    </p:embeddedFont>
    <p:embeddedFont>
      <p:font typeface="Raleway Heavy"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9"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developer.mozilla.org/en-US/docs/Web/API/WebRTC_API" TargetMode="External"/><Relationship Id="rId3" Type="http://schemas.openxmlformats.org/officeDocument/2006/relationships/hyperlink" Target="https://expressjs.com" TargetMode="External"/><Relationship Id="rId7" Type="http://schemas.openxmlformats.org/officeDocument/2006/relationships/hyperlink" Target="https://dev.mysql.com/doc/" TargetMode="External"/><Relationship Id="rId2" Type="http://schemas.openxmlformats.org/officeDocument/2006/relationships/hyperlink" Target="https://nodejs.org/en/docs/" TargetMode="External"/><Relationship Id="rId1" Type="http://schemas.openxmlformats.org/officeDocument/2006/relationships/slideLayout" Target="../slideLayouts/slideLayout7.xml"/><Relationship Id="rId6" Type="http://schemas.openxmlformats.org/officeDocument/2006/relationships/hyperlink" Target="https://www.npmjs.com/package/express-session" TargetMode="External"/><Relationship Id="rId5" Type="http://schemas.openxmlformats.org/officeDocument/2006/relationships/hyperlink" Target="https://www.npmjs.com/package/bcrypt" TargetMode="External"/><Relationship Id="rId4" Type="http://schemas.openxmlformats.org/officeDocument/2006/relationships/hyperlink" Target="https://github.com/websockets/w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283244" flipH="1">
            <a:off x="-4697568" y="3740331"/>
            <a:ext cx="10358005" cy="10410055"/>
          </a:xfrm>
          <a:custGeom>
            <a:avLst/>
            <a:gdLst/>
            <a:ahLst/>
            <a:cxnLst/>
            <a:rect l="l" t="t" r="r" b="b"/>
            <a:pathLst>
              <a:path w="10358005" h="10410055">
                <a:moveTo>
                  <a:pt x="10358004" y="0"/>
                </a:moveTo>
                <a:lnTo>
                  <a:pt x="0" y="0"/>
                </a:lnTo>
                <a:lnTo>
                  <a:pt x="0" y="10410055"/>
                </a:lnTo>
                <a:lnTo>
                  <a:pt x="10358004" y="10410055"/>
                </a:lnTo>
                <a:lnTo>
                  <a:pt x="10358004" y="0"/>
                </a:lnTo>
                <a:close/>
              </a:path>
            </a:pathLst>
          </a:custGeom>
          <a:blipFill>
            <a:blip r:embed="rId2"/>
            <a:stretch>
              <a:fillRect/>
            </a:stretch>
          </a:blipFill>
        </p:spPr>
      </p:sp>
      <p:sp>
        <p:nvSpPr>
          <p:cNvPr id="3" name="Freeform 3"/>
          <p:cNvSpPr/>
          <p:nvPr/>
        </p:nvSpPr>
        <p:spPr>
          <a:xfrm>
            <a:off x="6330741" y="-10904054"/>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sp>
        <p:nvSpPr>
          <p:cNvPr id="4" name="Freeform 4"/>
          <p:cNvSpPr/>
          <p:nvPr/>
        </p:nvSpPr>
        <p:spPr>
          <a:xfrm>
            <a:off x="2051607" y="1061398"/>
            <a:ext cx="551236" cy="518162"/>
          </a:xfrm>
          <a:custGeom>
            <a:avLst/>
            <a:gdLst/>
            <a:ahLst/>
            <a:cxnLst/>
            <a:rect l="l" t="t" r="r" b="b"/>
            <a:pathLst>
              <a:path w="551236" h="518162">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5361577" y="986553"/>
            <a:ext cx="667852" cy="66785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id="7" name="TextBox 7"/>
            <p:cNvSpPr txBox="1"/>
            <p:nvPr/>
          </p:nvSpPr>
          <p:spPr>
            <a:xfrm>
              <a:off x="127000" y="155575"/>
              <a:ext cx="558800" cy="530225"/>
            </a:xfrm>
            <a:prstGeom prst="rect">
              <a:avLst/>
            </a:prstGeom>
          </p:spPr>
          <p:txBody>
            <a:bodyPr lIns="50800" tIns="50800" rIns="50800" bIns="50800" rtlCol="0" anchor="ctr"/>
            <a:lstStyle/>
            <a:p>
              <a:pPr algn="ctr">
                <a:lnSpc>
                  <a:spcPts val="2661"/>
                </a:lnSpc>
              </a:pPr>
              <a:endParaRPr/>
            </a:p>
          </p:txBody>
        </p:sp>
      </p:grpSp>
      <p:sp>
        <p:nvSpPr>
          <p:cNvPr id="8" name="Freeform 8"/>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2455026" y="-917369"/>
            <a:ext cx="4220884" cy="422088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id="11" name="TextBox 11"/>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12" name="TextBox 12"/>
          <p:cNvSpPr txBox="1"/>
          <p:nvPr/>
        </p:nvSpPr>
        <p:spPr>
          <a:xfrm>
            <a:off x="2113206" y="2429592"/>
            <a:ext cx="11730461" cy="2423203"/>
          </a:xfrm>
          <a:prstGeom prst="rect">
            <a:avLst/>
          </a:prstGeom>
        </p:spPr>
        <p:txBody>
          <a:bodyPr lIns="0" tIns="0" rIns="0" bIns="0" rtlCol="0" anchor="t">
            <a:spAutoFit/>
          </a:bodyPr>
          <a:lstStyle/>
          <a:p>
            <a:pPr algn="l">
              <a:lnSpc>
                <a:spcPts val="18390"/>
              </a:lnSpc>
              <a:spcBef>
                <a:spcPct val="0"/>
              </a:spcBef>
            </a:pPr>
            <a:r>
              <a:rPr lang="en-US" sz="17682" b="1">
                <a:solidFill>
                  <a:srgbClr val="FFFFFF"/>
                </a:solidFill>
                <a:latin typeface="Raleway Heavy"/>
                <a:ea typeface="Raleway Heavy"/>
                <a:cs typeface="Raleway Heavy"/>
                <a:sym typeface="Raleway Heavy"/>
              </a:rPr>
              <a:t>PrivChat</a:t>
            </a:r>
          </a:p>
        </p:txBody>
      </p:sp>
      <p:sp>
        <p:nvSpPr>
          <p:cNvPr id="13" name="TextBox 13"/>
          <p:cNvSpPr txBox="1"/>
          <p:nvPr/>
        </p:nvSpPr>
        <p:spPr>
          <a:xfrm>
            <a:off x="2273862" y="4699823"/>
            <a:ext cx="14395986" cy="334518"/>
          </a:xfrm>
          <a:prstGeom prst="rect">
            <a:avLst/>
          </a:prstGeom>
        </p:spPr>
        <p:txBody>
          <a:bodyPr lIns="0" tIns="0" rIns="0" bIns="0" rtlCol="0" anchor="t">
            <a:spAutoFit/>
          </a:bodyPr>
          <a:lstStyle/>
          <a:p>
            <a:pPr algn="l">
              <a:lnSpc>
                <a:spcPts val="2496"/>
              </a:lnSpc>
              <a:spcBef>
                <a:spcPct val="0"/>
              </a:spcBef>
            </a:pPr>
            <a:r>
              <a:rPr lang="en-US" sz="2400" b="1">
                <a:solidFill>
                  <a:srgbClr val="C6269E"/>
                </a:solidFill>
                <a:latin typeface="Raleway Bold"/>
                <a:ea typeface="Raleway Bold"/>
                <a:cs typeface="Raleway Bold"/>
                <a:sym typeface="Raleway Bold"/>
              </a:rPr>
              <a:t>A Secure Peer-to-Peer Communication Application</a:t>
            </a:r>
          </a:p>
        </p:txBody>
      </p:sp>
      <p:sp>
        <p:nvSpPr>
          <p:cNvPr id="14" name="TextBox 14"/>
          <p:cNvSpPr txBox="1"/>
          <p:nvPr/>
        </p:nvSpPr>
        <p:spPr>
          <a:xfrm>
            <a:off x="2273862" y="6076878"/>
            <a:ext cx="3631063" cy="374817"/>
          </a:xfrm>
          <a:prstGeom prst="rect">
            <a:avLst/>
          </a:prstGeom>
        </p:spPr>
        <p:txBody>
          <a:bodyPr lIns="0" tIns="0" rIns="0" bIns="0" rtlCol="0" anchor="t">
            <a:spAutoFit/>
          </a:bodyPr>
          <a:lstStyle/>
          <a:p>
            <a:pPr algn="l">
              <a:lnSpc>
                <a:spcPts val="2965"/>
              </a:lnSpc>
            </a:pPr>
            <a:r>
              <a:rPr lang="en-US" sz="2118" u="none" strike="noStrike">
                <a:solidFill>
                  <a:srgbClr val="FFFFFA"/>
                </a:solidFill>
                <a:latin typeface="Raleway"/>
                <a:ea typeface="Raleway"/>
                <a:cs typeface="Raleway"/>
                <a:sym typeface="Raleway"/>
              </a:rPr>
              <a:t>Presented by</a:t>
            </a:r>
          </a:p>
        </p:txBody>
      </p:sp>
      <p:sp>
        <p:nvSpPr>
          <p:cNvPr id="15" name="TextBox 15"/>
          <p:cNvSpPr txBox="1"/>
          <p:nvPr/>
        </p:nvSpPr>
        <p:spPr>
          <a:xfrm>
            <a:off x="2273862" y="6635005"/>
            <a:ext cx="6095033" cy="1489242"/>
          </a:xfrm>
          <a:prstGeom prst="rect">
            <a:avLst/>
          </a:prstGeom>
        </p:spPr>
        <p:txBody>
          <a:bodyPr lIns="0" tIns="0" rIns="0" bIns="0" rtlCol="0" anchor="t">
            <a:spAutoFit/>
          </a:bodyPr>
          <a:lstStyle/>
          <a:p>
            <a:pPr marL="457367" lvl="1" indent="-228683"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K Shirisha – 22N81A6268</a:t>
            </a:r>
          </a:p>
          <a:p>
            <a:pPr marL="457367" lvl="1" indent="-228683"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K Sai Tejaswini – 22N81A62A9</a:t>
            </a:r>
          </a:p>
          <a:p>
            <a:pPr marL="457367" lvl="1" indent="-228683"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B Harish Gandhi – 22N81A62B3</a:t>
            </a:r>
          </a:p>
          <a:p>
            <a:pPr marL="457367" lvl="1" indent="-228683"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K Dinesh Karthik – 22N81A62C0</a:t>
            </a:r>
          </a:p>
        </p:txBody>
      </p:sp>
      <p:sp>
        <p:nvSpPr>
          <p:cNvPr id="16" name="TextBox 16"/>
          <p:cNvSpPr txBox="1"/>
          <p:nvPr/>
        </p:nvSpPr>
        <p:spPr>
          <a:xfrm>
            <a:off x="16315179" y="1221648"/>
            <a:ext cx="944121" cy="291514"/>
          </a:xfrm>
          <a:prstGeom prst="rect">
            <a:avLst/>
          </a:prstGeom>
        </p:spPr>
        <p:txBody>
          <a:bodyPr lIns="0" tIns="0" rIns="0" bIns="0" rtlCol="0" anchor="t">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id="17" name="TextBox 17"/>
          <p:cNvSpPr txBox="1"/>
          <p:nvPr/>
        </p:nvSpPr>
        <p:spPr>
          <a:xfrm>
            <a:off x="15309115" y="9072819"/>
            <a:ext cx="1716617" cy="345235"/>
          </a:xfrm>
          <a:prstGeom prst="rect">
            <a:avLst/>
          </a:prstGeom>
        </p:spPr>
        <p:txBody>
          <a:bodyPr lIns="0" tIns="0" rIns="0" bIns="0" rtlCol="0" anchor="t">
            <a:spAutoFit/>
          </a:bodyPr>
          <a:lstStyle/>
          <a:p>
            <a:pPr algn="l">
              <a:lnSpc>
                <a:spcPts val="2557"/>
              </a:lnSpc>
              <a:spcBef>
                <a:spcPct val="0"/>
              </a:spcBef>
            </a:pPr>
            <a:r>
              <a:rPr lang="en-US" sz="2458">
                <a:solidFill>
                  <a:srgbClr val="FFFFFF"/>
                </a:solidFill>
                <a:latin typeface="Raleway"/>
                <a:ea typeface="Raleway"/>
                <a:cs typeface="Raleway"/>
                <a:sym typeface="Raleway"/>
              </a:rPr>
              <a:t>Next Slide</a:t>
            </a:r>
          </a:p>
        </p:txBody>
      </p:sp>
      <p:grpSp>
        <p:nvGrpSpPr>
          <p:cNvPr id="18" name="Group 18"/>
          <p:cNvGrpSpPr/>
          <p:nvPr/>
        </p:nvGrpSpPr>
        <p:grpSpPr>
          <a:xfrm>
            <a:off x="13882414" y="6088611"/>
            <a:ext cx="5809652" cy="580965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id="20" name="TextBox 20"/>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309625" y="-12757870"/>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3" name="Freeform 3"/>
          <p:cNvSpPr/>
          <p:nvPr/>
        </p:nvSpPr>
        <p:spPr>
          <a:xfrm>
            <a:off x="-8140649" y="7241479"/>
            <a:ext cx="17956749" cy="16232393"/>
          </a:xfrm>
          <a:custGeom>
            <a:avLst/>
            <a:gdLst/>
            <a:ahLst/>
            <a:cxnLst/>
            <a:rect l="l" t="t" r="r" b="b"/>
            <a:pathLst>
              <a:path w="17956749" h="16232393">
                <a:moveTo>
                  <a:pt x="0" y="0"/>
                </a:moveTo>
                <a:lnTo>
                  <a:pt x="17956749" y="0"/>
                </a:lnTo>
                <a:lnTo>
                  <a:pt x="17956749" y="16232393"/>
                </a:lnTo>
                <a:lnTo>
                  <a:pt x="0" y="16232393"/>
                </a:lnTo>
                <a:lnTo>
                  <a:pt x="0" y="0"/>
                </a:lnTo>
                <a:close/>
              </a:path>
            </a:pathLst>
          </a:custGeom>
          <a:blipFill>
            <a:blip r:embed="rId2"/>
            <a:stretch>
              <a:fillRect t="-11178"/>
            </a:stretch>
          </a:blipFill>
        </p:spPr>
      </p:sp>
      <p:grpSp>
        <p:nvGrpSpPr>
          <p:cNvPr id="4" name="Group 4"/>
          <p:cNvGrpSpPr/>
          <p:nvPr/>
        </p:nvGrpSpPr>
        <p:grpSpPr>
          <a:xfrm rot="2087854">
            <a:off x="-6068806" y="-1152546"/>
            <a:ext cx="12474391" cy="124743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23850" cap="sq">
              <a:gradFill>
                <a:gsLst>
                  <a:gs pos="0">
                    <a:srgbClr val="F5DFF0">
                      <a:alpha val="29500"/>
                    </a:srgbClr>
                  </a:gs>
                  <a:gs pos="100000">
                    <a:srgbClr val="C6269E">
                      <a:alpha val="100000"/>
                    </a:srgbClr>
                  </a:gs>
                </a:gsLst>
                <a:lin ang="0"/>
              </a:gradFill>
              <a:prstDash val="solid"/>
              <a:miter/>
            </a:ln>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7" name="TextBox 7"/>
          <p:cNvSpPr txBox="1"/>
          <p:nvPr/>
        </p:nvSpPr>
        <p:spPr>
          <a:xfrm>
            <a:off x="7977802" y="2930358"/>
            <a:ext cx="7230748" cy="6399062"/>
          </a:xfrm>
          <a:prstGeom prst="rect">
            <a:avLst/>
          </a:prstGeom>
        </p:spPr>
        <p:txBody>
          <a:bodyPr lIns="0" tIns="0" rIns="0" bIns="0" rtlCol="0" anchor="t">
            <a:spAutoFit/>
          </a:bodyPr>
          <a:lstStyle/>
          <a:p>
            <a:pPr marL="543725" lvl="1" indent="-271862" algn="l">
              <a:lnSpc>
                <a:spcPts val="3525"/>
              </a:lnSpc>
              <a:buFont typeface="Arial"/>
              <a:buChar char="•"/>
            </a:pPr>
            <a:r>
              <a:rPr lang="en-US" sz="2518">
                <a:solidFill>
                  <a:srgbClr val="FFFFFA"/>
                </a:solidFill>
                <a:latin typeface="Raleway"/>
                <a:ea typeface="Raleway"/>
                <a:cs typeface="Raleway"/>
                <a:sym typeface="Raleway"/>
              </a:rPr>
              <a:t>Backend Environment: </a:t>
            </a:r>
          </a:p>
          <a:p>
            <a:pPr marL="914734" lvl="2" indent="-304911" algn="l">
              <a:lnSpc>
                <a:spcPts val="2965"/>
              </a:lnSpc>
              <a:buFont typeface="Arial"/>
              <a:buChar char="⚬"/>
            </a:pPr>
            <a:r>
              <a:rPr lang="en-US" sz="2118">
                <a:solidFill>
                  <a:srgbClr val="FF3131"/>
                </a:solidFill>
                <a:latin typeface="Raleway"/>
                <a:ea typeface="Raleway"/>
                <a:cs typeface="Raleway"/>
                <a:sym typeface="Raleway"/>
              </a:rPr>
              <a:t>Node.js</a:t>
            </a:r>
            <a:r>
              <a:rPr lang="en-US" sz="2118">
                <a:solidFill>
                  <a:srgbClr val="FFFFFA"/>
                </a:solidFill>
                <a:latin typeface="Raleway"/>
                <a:ea typeface="Raleway"/>
                <a:cs typeface="Raleway"/>
                <a:sym typeface="Raleway"/>
              </a:rPr>
              <a:t>: Runtime environment (LTS version recommended, e.g., v18.x or v20.x).</a:t>
            </a:r>
          </a:p>
          <a:p>
            <a:pPr marL="914734" lvl="2" indent="-304911" algn="l">
              <a:lnSpc>
                <a:spcPts val="2965"/>
              </a:lnSpc>
              <a:buFont typeface="Arial"/>
              <a:buChar char="⚬"/>
            </a:pPr>
            <a:r>
              <a:rPr lang="en-US" sz="2118">
                <a:solidFill>
                  <a:srgbClr val="FF3131"/>
                </a:solidFill>
                <a:latin typeface="Raleway"/>
                <a:ea typeface="Raleway"/>
                <a:cs typeface="Raleway"/>
                <a:sym typeface="Raleway"/>
              </a:rPr>
              <a:t>npm (Node Package Manager)</a:t>
            </a:r>
            <a:r>
              <a:rPr lang="en-US" sz="2118">
                <a:solidFill>
                  <a:srgbClr val="FFFFFA"/>
                </a:solidFill>
                <a:latin typeface="Raleway"/>
                <a:ea typeface="Raleway"/>
                <a:cs typeface="Raleway"/>
                <a:sym typeface="Raleway"/>
              </a:rPr>
              <a:t>: For managing Node.js dependencies.</a:t>
            </a:r>
          </a:p>
          <a:p>
            <a:pPr marL="914734" lvl="2" indent="-304911" algn="l">
              <a:lnSpc>
                <a:spcPts val="2965"/>
              </a:lnSpc>
              <a:buFont typeface="Arial"/>
              <a:buChar char="⚬"/>
            </a:pPr>
            <a:r>
              <a:rPr lang="en-US" sz="2118">
                <a:solidFill>
                  <a:srgbClr val="FF3131"/>
                </a:solidFill>
                <a:latin typeface="Raleway"/>
                <a:ea typeface="Raleway"/>
                <a:cs typeface="Raleway"/>
                <a:sym typeface="Raleway"/>
              </a:rPr>
              <a:t>Express.js</a:t>
            </a:r>
            <a:r>
              <a:rPr lang="en-US" sz="2118">
                <a:solidFill>
                  <a:srgbClr val="FFFFFA"/>
                </a:solidFill>
                <a:latin typeface="Raleway"/>
                <a:ea typeface="Raleway"/>
                <a:cs typeface="Raleway"/>
                <a:sym typeface="Raleway"/>
              </a:rPr>
              <a:t>: Web framework for handling HTTP requests and routing.</a:t>
            </a:r>
          </a:p>
          <a:p>
            <a:pPr marL="914734" lvl="2" indent="-304911" algn="l">
              <a:lnSpc>
                <a:spcPts val="2965"/>
              </a:lnSpc>
              <a:buFont typeface="Arial"/>
              <a:buChar char="⚬"/>
            </a:pPr>
            <a:r>
              <a:rPr lang="en-US" sz="2118">
                <a:solidFill>
                  <a:srgbClr val="FF3131"/>
                </a:solidFill>
                <a:latin typeface="Raleway"/>
                <a:ea typeface="Raleway"/>
                <a:cs typeface="Raleway"/>
                <a:sym typeface="Raleway"/>
              </a:rPr>
              <a:t>ws</a:t>
            </a:r>
            <a:r>
              <a:rPr lang="en-US" sz="2118">
                <a:solidFill>
                  <a:srgbClr val="FFFFFA"/>
                </a:solidFill>
                <a:latin typeface="Raleway"/>
                <a:ea typeface="Raleway"/>
                <a:cs typeface="Raleway"/>
                <a:sym typeface="Raleway"/>
              </a:rPr>
              <a:t>: WebSocket library for real-time bidirectional communication (signaling).</a:t>
            </a:r>
          </a:p>
          <a:p>
            <a:pPr marL="914734" lvl="2" indent="-304911" algn="l">
              <a:lnSpc>
                <a:spcPts val="2965"/>
              </a:lnSpc>
              <a:buFont typeface="Arial"/>
              <a:buChar char="⚬"/>
            </a:pPr>
            <a:r>
              <a:rPr lang="en-US" sz="2118">
                <a:solidFill>
                  <a:srgbClr val="FF3131"/>
                </a:solidFill>
                <a:latin typeface="Raleway"/>
                <a:ea typeface="Raleway"/>
                <a:cs typeface="Raleway"/>
                <a:sym typeface="Raleway"/>
              </a:rPr>
              <a:t>bcrypt</a:t>
            </a:r>
            <a:r>
              <a:rPr lang="en-US" sz="2118">
                <a:solidFill>
                  <a:srgbClr val="FFFFFA"/>
                </a:solidFill>
                <a:latin typeface="Raleway"/>
                <a:ea typeface="Raleway"/>
                <a:cs typeface="Raleway"/>
                <a:sym typeface="Raleway"/>
              </a:rPr>
              <a:t>: Library for password hashing.</a:t>
            </a:r>
          </a:p>
          <a:p>
            <a:pPr marL="914734" lvl="2" indent="-304911" algn="l">
              <a:lnSpc>
                <a:spcPts val="2965"/>
              </a:lnSpc>
              <a:buFont typeface="Arial"/>
              <a:buChar char="⚬"/>
            </a:pPr>
            <a:r>
              <a:rPr lang="en-US" sz="2118">
                <a:solidFill>
                  <a:srgbClr val="FF3131"/>
                </a:solidFill>
                <a:latin typeface="Raleway"/>
                <a:ea typeface="Raleway"/>
                <a:cs typeface="Raleway"/>
                <a:sym typeface="Raleway"/>
              </a:rPr>
              <a:t>express-session</a:t>
            </a:r>
            <a:r>
              <a:rPr lang="en-US" sz="2118">
                <a:solidFill>
                  <a:srgbClr val="FFFFFA"/>
                </a:solidFill>
                <a:latin typeface="Raleway"/>
                <a:ea typeface="Raleway"/>
                <a:cs typeface="Raleway"/>
                <a:sym typeface="Raleway"/>
              </a:rPr>
              <a:t>: Middleware for session management.</a:t>
            </a:r>
          </a:p>
          <a:p>
            <a:pPr marL="914734" lvl="2" indent="-304911" algn="l">
              <a:lnSpc>
                <a:spcPts val="2965"/>
              </a:lnSpc>
              <a:buFont typeface="Arial"/>
              <a:buChar char="⚬"/>
            </a:pPr>
            <a:r>
              <a:rPr lang="en-US" sz="2118">
                <a:solidFill>
                  <a:srgbClr val="FF3131"/>
                </a:solidFill>
                <a:latin typeface="Raleway"/>
                <a:ea typeface="Raleway"/>
                <a:cs typeface="Raleway"/>
                <a:sym typeface="Raleway"/>
              </a:rPr>
              <a:t>mysql</a:t>
            </a:r>
            <a:r>
              <a:rPr lang="en-US" sz="2118">
                <a:solidFill>
                  <a:srgbClr val="FFFFFA"/>
                </a:solidFill>
                <a:latin typeface="Raleway"/>
                <a:ea typeface="Raleway"/>
                <a:cs typeface="Raleway"/>
                <a:sym typeface="Raleway"/>
              </a:rPr>
              <a:t>: Node.js driver for MySQL database interaction.</a:t>
            </a:r>
          </a:p>
          <a:p>
            <a:pPr marL="914734" lvl="2" indent="-304911" algn="l">
              <a:lnSpc>
                <a:spcPts val="2965"/>
              </a:lnSpc>
              <a:buFont typeface="Arial"/>
              <a:buChar char="⚬"/>
            </a:pPr>
            <a:r>
              <a:rPr lang="en-US" sz="2118">
                <a:solidFill>
                  <a:srgbClr val="FF3131"/>
                </a:solidFill>
                <a:latin typeface="Raleway"/>
                <a:ea typeface="Raleway"/>
                <a:cs typeface="Raleway"/>
                <a:sym typeface="Raleway"/>
              </a:rPr>
              <a:t>hbs (Handlebars.js)</a:t>
            </a:r>
            <a:r>
              <a:rPr lang="en-US" sz="2118">
                <a:solidFill>
                  <a:srgbClr val="FFFFFA"/>
                </a:solidFill>
                <a:latin typeface="Raleway"/>
                <a:ea typeface="Raleway"/>
                <a:cs typeface="Raleway"/>
                <a:sym typeface="Raleway"/>
              </a:rPr>
              <a:t>: Templating engine for server-side rendering of views.</a:t>
            </a:r>
          </a:p>
          <a:p>
            <a:pPr algn="l">
              <a:lnSpc>
                <a:spcPts val="2965"/>
              </a:lnSpc>
            </a:pPr>
            <a:endParaRPr lang="en-US" sz="2118">
              <a:solidFill>
                <a:srgbClr val="FFFFFA"/>
              </a:solidFill>
              <a:latin typeface="Raleway"/>
              <a:ea typeface="Raleway"/>
              <a:cs typeface="Raleway"/>
              <a:sym typeface="Raleway"/>
            </a:endParaRPr>
          </a:p>
        </p:txBody>
      </p:sp>
      <p:grpSp>
        <p:nvGrpSpPr>
          <p:cNvPr id="8" name="Group 8"/>
          <p:cNvGrpSpPr/>
          <p:nvPr/>
        </p:nvGrpSpPr>
        <p:grpSpPr>
          <a:xfrm>
            <a:off x="837726" y="4448123"/>
            <a:ext cx="4650118" cy="1390754"/>
            <a:chOff x="0" y="0"/>
            <a:chExt cx="6200157" cy="1854338"/>
          </a:xfrm>
        </p:grpSpPr>
        <p:sp>
          <p:nvSpPr>
            <p:cNvPr id="9" name="TextBox 9"/>
            <p:cNvSpPr txBox="1"/>
            <p:nvPr/>
          </p:nvSpPr>
          <p:spPr>
            <a:xfrm>
              <a:off x="0" y="877277"/>
              <a:ext cx="5005678" cy="545856"/>
            </a:xfrm>
            <a:prstGeom prst="rect">
              <a:avLst/>
            </a:prstGeom>
          </p:spPr>
          <p:txBody>
            <a:bodyPr lIns="0" tIns="0" rIns="0" bIns="0" rtlCol="0" anchor="t">
              <a:spAutoFit/>
            </a:bodyPr>
            <a:lstStyle/>
            <a:p>
              <a:pPr algn="l">
                <a:lnSpc>
                  <a:spcPts val="2945"/>
                </a:lnSpc>
                <a:spcBef>
                  <a:spcPct val="0"/>
                </a:spcBef>
              </a:pPr>
              <a:r>
                <a:rPr lang="en-US" sz="2832" b="1">
                  <a:solidFill>
                    <a:srgbClr val="C6269E"/>
                  </a:solidFill>
                  <a:latin typeface="Raleway Bold"/>
                  <a:ea typeface="Raleway Bold"/>
                  <a:cs typeface="Raleway Bold"/>
                  <a:sym typeface="Raleway Bold"/>
                </a:rPr>
                <a:t>Software &amp; Hardware</a:t>
              </a:r>
            </a:p>
          </p:txBody>
        </p:sp>
        <p:sp>
          <p:nvSpPr>
            <p:cNvPr id="10" name="TextBox 10"/>
            <p:cNvSpPr txBox="1"/>
            <p:nvPr/>
          </p:nvSpPr>
          <p:spPr>
            <a:xfrm>
              <a:off x="0" y="76200"/>
              <a:ext cx="6200157" cy="1778138"/>
            </a:xfrm>
            <a:prstGeom prst="rect">
              <a:avLst/>
            </a:prstGeom>
          </p:spPr>
          <p:txBody>
            <a:bodyPr lIns="0" tIns="0" rIns="0" bIns="0" rtlCol="0" anchor="t">
              <a:spAutoFit/>
            </a:bodyPr>
            <a:lstStyle/>
            <a:p>
              <a:pPr algn="l">
                <a:lnSpc>
                  <a:spcPts val="5094"/>
                </a:lnSpc>
              </a:pPr>
              <a:r>
                <a:rPr lang="en-US" sz="4898" b="1">
                  <a:solidFill>
                    <a:srgbClr val="FFFFFF"/>
                  </a:solidFill>
                  <a:latin typeface="Raleway Heavy"/>
                  <a:ea typeface="Raleway Heavy"/>
                  <a:cs typeface="Raleway Heavy"/>
                  <a:sym typeface="Raleway Heavy"/>
                </a:rPr>
                <a:t>Requirements</a:t>
              </a:r>
            </a:p>
            <a:p>
              <a:pPr algn="l">
                <a:lnSpc>
                  <a:spcPts val="5094"/>
                </a:lnSpc>
                <a:spcBef>
                  <a:spcPct val="0"/>
                </a:spcBef>
              </a:pPr>
              <a:endParaRPr lang="en-US" sz="4898" b="1">
                <a:solidFill>
                  <a:srgbClr val="FFFFFF"/>
                </a:solidFill>
                <a:latin typeface="Raleway Heavy"/>
                <a:ea typeface="Raleway Heavy"/>
                <a:cs typeface="Raleway Heavy"/>
                <a:sym typeface="Raleway Heavy"/>
              </a:endParaRPr>
            </a:p>
          </p:txBody>
        </p:sp>
      </p:grpSp>
      <p:sp>
        <p:nvSpPr>
          <p:cNvPr id="11" name="TextBox 11"/>
          <p:cNvSpPr txBox="1"/>
          <p:nvPr/>
        </p:nvSpPr>
        <p:spPr>
          <a:xfrm>
            <a:off x="7870645" y="1130846"/>
            <a:ext cx="5653832" cy="700975"/>
          </a:xfrm>
          <a:prstGeom prst="rect">
            <a:avLst/>
          </a:prstGeom>
        </p:spPr>
        <p:txBody>
          <a:bodyPr lIns="0" tIns="0" rIns="0" bIns="0" rtlCol="0" anchor="t">
            <a:spAutoFit/>
          </a:bodyPr>
          <a:lstStyle/>
          <a:p>
            <a:pPr algn="ctr">
              <a:lnSpc>
                <a:spcPts val="4676"/>
              </a:lnSpc>
              <a:spcBef>
                <a:spcPct val="0"/>
              </a:spcBef>
            </a:pPr>
            <a:r>
              <a:rPr lang="en-US" sz="4496">
                <a:solidFill>
                  <a:srgbClr val="FFFFFF"/>
                </a:solidFill>
                <a:latin typeface="Times New Roman"/>
                <a:ea typeface="Times New Roman"/>
                <a:cs typeface="Times New Roman"/>
                <a:sym typeface="Times New Roman"/>
              </a:rPr>
              <a:t>Software Requirements</a:t>
            </a:r>
          </a:p>
        </p:txBody>
      </p:sp>
      <p:sp>
        <p:nvSpPr>
          <p:cNvPr id="12" name="TextBox 12"/>
          <p:cNvSpPr txBox="1"/>
          <p:nvPr/>
        </p:nvSpPr>
        <p:spPr>
          <a:xfrm>
            <a:off x="7870645" y="2024915"/>
            <a:ext cx="8397870" cy="690167"/>
          </a:xfrm>
          <a:prstGeom prst="rect">
            <a:avLst/>
          </a:prstGeom>
        </p:spPr>
        <p:txBody>
          <a:bodyPr lIns="0" tIns="0" rIns="0" bIns="0" rtlCol="0" anchor="t">
            <a:spAutoFit/>
          </a:bodyPr>
          <a:lstStyle/>
          <a:p>
            <a:pPr marL="552414" lvl="1" indent="-276207" algn="l">
              <a:lnSpc>
                <a:spcPts val="2661"/>
              </a:lnSpc>
              <a:buFont typeface="Arial"/>
              <a:buChar char="•"/>
            </a:pPr>
            <a:r>
              <a:rPr lang="en-US" sz="2558">
                <a:solidFill>
                  <a:srgbClr val="FFFFFF"/>
                </a:solidFill>
                <a:latin typeface="Raleway"/>
                <a:ea typeface="Raleway"/>
                <a:cs typeface="Raleway"/>
                <a:sym typeface="Raleway"/>
              </a:rPr>
              <a:t>Operating System: </a:t>
            </a:r>
            <a:r>
              <a:rPr lang="en-US" sz="2558">
                <a:solidFill>
                  <a:srgbClr val="FF3131"/>
                </a:solidFill>
                <a:latin typeface="Raleway"/>
                <a:ea typeface="Raleway"/>
                <a:cs typeface="Raleway"/>
                <a:sym typeface="Raleway"/>
              </a:rPr>
              <a:t>Windows, Linux, macOS</a:t>
            </a:r>
            <a:r>
              <a:rPr lang="en-US" sz="2558">
                <a:solidFill>
                  <a:srgbClr val="FFFFFF"/>
                </a:solidFill>
                <a:latin typeface="Raleway"/>
                <a:ea typeface="Raleway"/>
                <a:cs typeface="Raleway"/>
                <a:sym typeface="Raleway"/>
              </a:rPr>
              <a:t> (for both server and client development/deployment).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309625" y="-12757870"/>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3" name="Freeform 3"/>
          <p:cNvSpPr/>
          <p:nvPr/>
        </p:nvSpPr>
        <p:spPr>
          <a:xfrm>
            <a:off x="-8140649" y="7241479"/>
            <a:ext cx="17956749" cy="16232393"/>
          </a:xfrm>
          <a:custGeom>
            <a:avLst/>
            <a:gdLst/>
            <a:ahLst/>
            <a:cxnLst/>
            <a:rect l="l" t="t" r="r" b="b"/>
            <a:pathLst>
              <a:path w="17956749" h="16232393">
                <a:moveTo>
                  <a:pt x="0" y="0"/>
                </a:moveTo>
                <a:lnTo>
                  <a:pt x="17956749" y="0"/>
                </a:lnTo>
                <a:lnTo>
                  <a:pt x="17956749" y="16232393"/>
                </a:lnTo>
                <a:lnTo>
                  <a:pt x="0" y="16232393"/>
                </a:lnTo>
                <a:lnTo>
                  <a:pt x="0" y="0"/>
                </a:lnTo>
                <a:close/>
              </a:path>
            </a:pathLst>
          </a:custGeom>
          <a:blipFill>
            <a:blip r:embed="rId2"/>
            <a:stretch>
              <a:fillRect t="-11178"/>
            </a:stretch>
          </a:blipFill>
        </p:spPr>
      </p:sp>
      <p:grpSp>
        <p:nvGrpSpPr>
          <p:cNvPr id="4" name="Group 4"/>
          <p:cNvGrpSpPr/>
          <p:nvPr/>
        </p:nvGrpSpPr>
        <p:grpSpPr>
          <a:xfrm rot="2087854">
            <a:off x="-6068806" y="-1152546"/>
            <a:ext cx="12474391" cy="124743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23850" cap="sq">
              <a:gradFill>
                <a:gsLst>
                  <a:gs pos="0">
                    <a:srgbClr val="F5DFF0">
                      <a:alpha val="29500"/>
                    </a:srgbClr>
                  </a:gs>
                  <a:gs pos="100000">
                    <a:srgbClr val="C6269E">
                      <a:alpha val="100000"/>
                    </a:srgbClr>
                  </a:gs>
                </a:gsLst>
                <a:lin ang="0"/>
              </a:gradFill>
              <a:prstDash val="solid"/>
              <a:miter/>
            </a:ln>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grpSp>
        <p:nvGrpSpPr>
          <p:cNvPr id="7" name="Group 7"/>
          <p:cNvGrpSpPr/>
          <p:nvPr/>
        </p:nvGrpSpPr>
        <p:grpSpPr>
          <a:xfrm>
            <a:off x="837726" y="4448123"/>
            <a:ext cx="4650118" cy="1390754"/>
            <a:chOff x="0" y="0"/>
            <a:chExt cx="6200157" cy="1854338"/>
          </a:xfrm>
        </p:grpSpPr>
        <p:sp>
          <p:nvSpPr>
            <p:cNvPr id="8" name="TextBox 8"/>
            <p:cNvSpPr txBox="1"/>
            <p:nvPr/>
          </p:nvSpPr>
          <p:spPr>
            <a:xfrm>
              <a:off x="0" y="877277"/>
              <a:ext cx="5005678" cy="545856"/>
            </a:xfrm>
            <a:prstGeom prst="rect">
              <a:avLst/>
            </a:prstGeom>
          </p:spPr>
          <p:txBody>
            <a:bodyPr lIns="0" tIns="0" rIns="0" bIns="0" rtlCol="0" anchor="t">
              <a:spAutoFit/>
            </a:bodyPr>
            <a:lstStyle/>
            <a:p>
              <a:pPr algn="l">
                <a:lnSpc>
                  <a:spcPts val="2945"/>
                </a:lnSpc>
                <a:spcBef>
                  <a:spcPct val="0"/>
                </a:spcBef>
              </a:pPr>
              <a:r>
                <a:rPr lang="en-US" sz="2832" b="1">
                  <a:solidFill>
                    <a:srgbClr val="C6269E"/>
                  </a:solidFill>
                  <a:latin typeface="Raleway Bold"/>
                  <a:ea typeface="Raleway Bold"/>
                  <a:cs typeface="Raleway Bold"/>
                  <a:sym typeface="Raleway Bold"/>
                </a:rPr>
                <a:t>Software &amp; Hardware</a:t>
              </a:r>
            </a:p>
          </p:txBody>
        </p:sp>
        <p:sp>
          <p:nvSpPr>
            <p:cNvPr id="9" name="TextBox 9"/>
            <p:cNvSpPr txBox="1"/>
            <p:nvPr/>
          </p:nvSpPr>
          <p:spPr>
            <a:xfrm>
              <a:off x="0" y="76200"/>
              <a:ext cx="6200157" cy="1778138"/>
            </a:xfrm>
            <a:prstGeom prst="rect">
              <a:avLst/>
            </a:prstGeom>
          </p:spPr>
          <p:txBody>
            <a:bodyPr lIns="0" tIns="0" rIns="0" bIns="0" rtlCol="0" anchor="t">
              <a:spAutoFit/>
            </a:bodyPr>
            <a:lstStyle/>
            <a:p>
              <a:pPr algn="l">
                <a:lnSpc>
                  <a:spcPts val="5094"/>
                </a:lnSpc>
              </a:pPr>
              <a:r>
                <a:rPr lang="en-US" sz="4898" b="1">
                  <a:solidFill>
                    <a:srgbClr val="FFFFFF"/>
                  </a:solidFill>
                  <a:latin typeface="Raleway Heavy"/>
                  <a:ea typeface="Raleway Heavy"/>
                  <a:cs typeface="Raleway Heavy"/>
                  <a:sym typeface="Raleway Heavy"/>
                </a:rPr>
                <a:t>Requirements</a:t>
              </a:r>
            </a:p>
            <a:p>
              <a:pPr algn="l">
                <a:lnSpc>
                  <a:spcPts val="5094"/>
                </a:lnSpc>
                <a:spcBef>
                  <a:spcPct val="0"/>
                </a:spcBef>
              </a:pPr>
              <a:endParaRPr lang="en-US" sz="4898" b="1">
                <a:solidFill>
                  <a:srgbClr val="FFFFFF"/>
                </a:solidFill>
                <a:latin typeface="Raleway Heavy"/>
                <a:ea typeface="Raleway Heavy"/>
                <a:cs typeface="Raleway Heavy"/>
                <a:sym typeface="Raleway Heavy"/>
              </a:endParaRPr>
            </a:p>
          </p:txBody>
        </p:sp>
      </p:grpSp>
      <p:sp>
        <p:nvSpPr>
          <p:cNvPr id="10" name="TextBox 10"/>
          <p:cNvSpPr txBox="1"/>
          <p:nvPr/>
        </p:nvSpPr>
        <p:spPr>
          <a:xfrm>
            <a:off x="7870645" y="1130846"/>
            <a:ext cx="5653832" cy="700975"/>
          </a:xfrm>
          <a:prstGeom prst="rect">
            <a:avLst/>
          </a:prstGeom>
        </p:spPr>
        <p:txBody>
          <a:bodyPr lIns="0" tIns="0" rIns="0" bIns="0" rtlCol="0" anchor="t">
            <a:spAutoFit/>
          </a:bodyPr>
          <a:lstStyle/>
          <a:p>
            <a:pPr algn="ctr">
              <a:lnSpc>
                <a:spcPts val="4676"/>
              </a:lnSpc>
              <a:spcBef>
                <a:spcPct val="0"/>
              </a:spcBef>
            </a:pPr>
            <a:r>
              <a:rPr lang="en-US" sz="4496">
                <a:solidFill>
                  <a:srgbClr val="FFFFFF"/>
                </a:solidFill>
                <a:latin typeface="Times New Roman"/>
                <a:ea typeface="Times New Roman"/>
                <a:cs typeface="Times New Roman"/>
                <a:sym typeface="Times New Roman"/>
              </a:rPr>
              <a:t>Software Requirements</a:t>
            </a:r>
          </a:p>
        </p:txBody>
      </p:sp>
      <p:grpSp>
        <p:nvGrpSpPr>
          <p:cNvPr id="11" name="Group 11"/>
          <p:cNvGrpSpPr/>
          <p:nvPr/>
        </p:nvGrpSpPr>
        <p:grpSpPr>
          <a:xfrm>
            <a:off x="7870645" y="2455585"/>
            <a:ext cx="7446977" cy="6229770"/>
            <a:chOff x="0" y="0"/>
            <a:chExt cx="9929302" cy="8306360"/>
          </a:xfrm>
        </p:grpSpPr>
        <p:sp>
          <p:nvSpPr>
            <p:cNvPr id="12" name="TextBox 12"/>
            <p:cNvSpPr txBox="1"/>
            <p:nvPr/>
          </p:nvSpPr>
          <p:spPr>
            <a:xfrm>
              <a:off x="288305" y="3263602"/>
              <a:ext cx="9640997" cy="5042758"/>
            </a:xfrm>
            <a:prstGeom prst="rect">
              <a:avLst/>
            </a:prstGeom>
          </p:spPr>
          <p:txBody>
            <a:bodyPr lIns="0" tIns="0" rIns="0" bIns="0" rtlCol="0" anchor="t">
              <a:spAutoFit/>
            </a:bodyPr>
            <a:lstStyle/>
            <a:p>
              <a:pPr marL="543725" lvl="1" indent="-271862" algn="l">
                <a:lnSpc>
                  <a:spcPts val="3525"/>
                </a:lnSpc>
                <a:buFont typeface="Arial"/>
                <a:buChar char="•"/>
              </a:pPr>
              <a:r>
                <a:rPr lang="en-US" sz="2518">
                  <a:solidFill>
                    <a:srgbClr val="FFFFFA"/>
                  </a:solidFill>
                  <a:latin typeface="Raleway"/>
                  <a:ea typeface="Raleway"/>
                  <a:cs typeface="Raleway"/>
                  <a:sym typeface="Raleway"/>
                </a:rPr>
                <a:t>Frontend Technologies: </a:t>
              </a:r>
            </a:p>
            <a:p>
              <a:pPr marL="914734" lvl="2" indent="-304911" algn="l">
                <a:lnSpc>
                  <a:spcPts val="2965"/>
                </a:lnSpc>
                <a:buFont typeface="Arial"/>
                <a:buChar char="⚬"/>
              </a:pPr>
              <a:r>
                <a:rPr lang="en-US" sz="2118">
                  <a:solidFill>
                    <a:srgbClr val="FF3131"/>
                  </a:solidFill>
                  <a:latin typeface="Raleway"/>
                  <a:ea typeface="Raleway"/>
                  <a:cs typeface="Raleway"/>
                  <a:sym typeface="Raleway"/>
                </a:rPr>
                <a:t>HTML5, CSS3, JavaScript</a:t>
              </a:r>
              <a:r>
                <a:rPr lang="en-US" sz="2118">
                  <a:solidFill>
                    <a:srgbClr val="FFFFFA"/>
                  </a:solidFill>
                  <a:latin typeface="Raleway"/>
                  <a:ea typeface="Raleway"/>
                  <a:cs typeface="Raleway"/>
                  <a:sym typeface="Raleway"/>
                </a:rPr>
                <a:t>: Standard web technologies for client-side development.</a:t>
              </a:r>
            </a:p>
            <a:p>
              <a:pPr marL="914734" lvl="2" indent="-304911" algn="l">
                <a:lnSpc>
                  <a:spcPts val="2965"/>
                </a:lnSpc>
                <a:buFont typeface="Arial"/>
                <a:buChar char="⚬"/>
              </a:pPr>
              <a:r>
                <a:rPr lang="en-US" sz="2118">
                  <a:solidFill>
                    <a:srgbClr val="FF3131"/>
                  </a:solidFill>
                  <a:latin typeface="Raleway"/>
                  <a:ea typeface="Raleway"/>
                  <a:cs typeface="Raleway"/>
                  <a:sym typeface="Raleway"/>
                </a:rPr>
                <a:t>Bootstrap 5.3</a:t>
              </a:r>
              <a:r>
                <a:rPr lang="en-US" sz="2118">
                  <a:solidFill>
                    <a:srgbClr val="FFFFFA"/>
                  </a:solidFill>
                  <a:latin typeface="Raleway"/>
                  <a:ea typeface="Raleway"/>
                  <a:cs typeface="Raleway"/>
                  <a:sym typeface="Raleway"/>
                </a:rPr>
                <a:t>: CSS framework for responsive and modern UI components.</a:t>
              </a:r>
            </a:p>
            <a:p>
              <a:pPr marL="914734" lvl="2" indent="-304911" algn="l">
                <a:lnSpc>
                  <a:spcPts val="2965"/>
                </a:lnSpc>
                <a:buFont typeface="Arial"/>
                <a:buChar char="⚬"/>
              </a:pPr>
              <a:r>
                <a:rPr lang="en-US" sz="2118">
                  <a:solidFill>
                    <a:srgbClr val="FF3131"/>
                  </a:solidFill>
                  <a:latin typeface="Raleway"/>
                  <a:ea typeface="Raleway"/>
                  <a:cs typeface="Raleway"/>
                  <a:sym typeface="Raleway"/>
                </a:rPr>
                <a:t>WebRTC API (Browser Support)</a:t>
              </a:r>
              <a:r>
                <a:rPr lang="en-US" sz="2118">
                  <a:solidFill>
                    <a:srgbClr val="FFFFFA"/>
                  </a:solidFill>
                  <a:latin typeface="Raleway"/>
                  <a:ea typeface="Raleway"/>
                  <a:cs typeface="Raleway"/>
                  <a:sym typeface="Raleway"/>
                </a:rPr>
                <a:t>: Essential for establishing peer-to-peer data channels. Modern web browsers (Chrome, Firefox, Edge, Safari) typically have strong WebRTC support.</a:t>
              </a:r>
            </a:p>
            <a:p>
              <a:pPr algn="l">
                <a:lnSpc>
                  <a:spcPts val="2965"/>
                </a:lnSpc>
              </a:pPr>
              <a:endParaRPr lang="en-US" sz="2118">
                <a:solidFill>
                  <a:srgbClr val="FFFFFA"/>
                </a:solidFill>
                <a:latin typeface="Raleway"/>
                <a:ea typeface="Raleway"/>
                <a:cs typeface="Raleway"/>
                <a:sym typeface="Raleway"/>
              </a:endParaRPr>
            </a:p>
          </p:txBody>
        </p:sp>
        <p:sp>
          <p:nvSpPr>
            <p:cNvPr id="13" name="TextBox 13"/>
            <p:cNvSpPr txBox="1"/>
            <p:nvPr/>
          </p:nvSpPr>
          <p:spPr>
            <a:xfrm>
              <a:off x="288305" y="28575"/>
              <a:ext cx="2819003" cy="485247"/>
            </a:xfrm>
            <a:prstGeom prst="rect">
              <a:avLst/>
            </a:prstGeom>
          </p:spPr>
          <p:txBody>
            <a:bodyPr lIns="0" tIns="0" rIns="0" bIns="0" rtlCol="0" anchor="t">
              <a:spAutoFit/>
            </a:bodyPr>
            <a:lstStyle/>
            <a:p>
              <a:pPr marL="552414" lvl="1" indent="-276207" algn="ctr">
                <a:lnSpc>
                  <a:spcPts val="2661"/>
                </a:lnSpc>
                <a:buFont typeface="Arial"/>
                <a:buChar char="•"/>
              </a:pPr>
              <a:r>
                <a:rPr lang="en-US" sz="2558">
                  <a:solidFill>
                    <a:srgbClr val="FFFFFF"/>
                  </a:solidFill>
                  <a:latin typeface="Raleway"/>
                  <a:ea typeface="Raleway"/>
                  <a:cs typeface="Raleway"/>
                  <a:sym typeface="Raleway"/>
                </a:rPr>
                <a:t>Database: </a:t>
              </a:r>
            </a:p>
          </p:txBody>
        </p:sp>
        <p:sp>
          <p:nvSpPr>
            <p:cNvPr id="14" name="TextBox 14"/>
            <p:cNvSpPr txBox="1"/>
            <p:nvPr/>
          </p:nvSpPr>
          <p:spPr>
            <a:xfrm>
              <a:off x="0" y="609072"/>
              <a:ext cx="7616996" cy="2461906"/>
            </a:xfrm>
            <a:prstGeom prst="rect">
              <a:avLst/>
            </a:prstGeom>
          </p:spPr>
          <p:txBody>
            <a:bodyPr lIns="0" tIns="0" rIns="0" bIns="0" rtlCol="0" anchor="t">
              <a:spAutoFit/>
            </a:bodyPr>
            <a:lstStyle/>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MySQL Server</a:t>
              </a:r>
              <a:r>
                <a:rPr lang="en-US" sz="2118" u="none" strike="noStrike">
                  <a:solidFill>
                    <a:srgbClr val="FFFFFA"/>
                  </a:solidFill>
                  <a:latin typeface="Raleway"/>
                  <a:ea typeface="Raleway"/>
                  <a:cs typeface="Raleway"/>
                  <a:sym typeface="Raleway"/>
                </a:rPr>
                <a:t>: Version 8.0+ recommended.</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MySQL Client/Workbench</a:t>
              </a:r>
              <a:r>
                <a:rPr lang="en-US" sz="2118" u="none" strike="noStrike">
                  <a:solidFill>
                    <a:srgbClr val="FFFFFA"/>
                  </a:solidFill>
                  <a:latin typeface="Raleway"/>
                  <a:ea typeface="Raleway"/>
                  <a:cs typeface="Raleway"/>
                  <a:sym typeface="Raleway"/>
                </a:rPr>
                <a:t>: For database administration and schema management.</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309625" y="-12757870"/>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3" name="Freeform 3"/>
          <p:cNvSpPr/>
          <p:nvPr/>
        </p:nvSpPr>
        <p:spPr>
          <a:xfrm>
            <a:off x="-8140649" y="7241479"/>
            <a:ext cx="17956749" cy="16232393"/>
          </a:xfrm>
          <a:custGeom>
            <a:avLst/>
            <a:gdLst/>
            <a:ahLst/>
            <a:cxnLst/>
            <a:rect l="l" t="t" r="r" b="b"/>
            <a:pathLst>
              <a:path w="17956749" h="16232393">
                <a:moveTo>
                  <a:pt x="0" y="0"/>
                </a:moveTo>
                <a:lnTo>
                  <a:pt x="17956749" y="0"/>
                </a:lnTo>
                <a:lnTo>
                  <a:pt x="17956749" y="16232393"/>
                </a:lnTo>
                <a:lnTo>
                  <a:pt x="0" y="16232393"/>
                </a:lnTo>
                <a:lnTo>
                  <a:pt x="0" y="0"/>
                </a:lnTo>
                <a:close/>
              </a:path>
            </a:pathLst>
          </a:custGeom>
          <a:blipFill>
            <a:blip r:embed="rId2"/>
            <a:stretch>
              <a:fillRect t="-11178"/>
            </a:stretch>
          </a:blipFill>
        </p:spPr>
      </p:sp>
      <p:grpSp>
        <p:nvGrpSpPr>
          <p:cNvPr id="4" name="Group 4"/>
          <p:cNvGrpSpPr/>
          <p:nvPr/>
        </p:nvGrpSpPr>
        <p:grpSpPr>
          <a:xfrm rot="2087854">
            <a:off x="-6068806" y="-1152546"/>
            <a:ext cx="12474391" cy="124743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23850" cap="sq">
              <a:gradFill>
                <a:gsLst>
                  <a:gs pos="0">
                    <a:srgbClr val="F5DFF0">
                      <a:alpha val="29500"/>
                    </a:srgbClr>
                  </a:gs>
                  <a:gs pos="100000">
                    <a:srgbClr val="C6269E">
                      <a:alpha val="100000"/>
                    </a:srgbClr>
                  </a:gs>
                </a:gsLst>
                <a:lin ang="0"/>
              </a:gradFill>
              <a:prstDash val="solid"/>
              <a:miter/>
            </a:ln>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7" name="TextBox 7"/>
          <p:cNvSpPr txBox="1"/>
          <p:nvPr/>
        </p:nvSpPr>
        <p:spPr>
          <a:xfrm>
            <a:off x="7870645" y="5017975"/>
            <a:ext cx="7230748" cy="3798737"/>
          </a:xfrm>
          <a:prstGeom prst="rect">
            <a:avLst/>
          </a:prstGeom>
        </p:spPr>
        <p:txBody>
          <a:bodyPr lIns="0" tIns="0" rIns="0" bIns="0" rtlCol="0" anchor="t">
            <a:spAutoFit/>
          </a:bodyPr>
          <a:lstStyle/>
          <a:p>
            <a:pPr algn="l">
              <a:lnSpc>
                <a:spcPts val="3525"/>
              </a:lnSpc>
            </a:pPr>
            <a:r>
              <a:rPr lang="en-US" sz="2518" u="none" strike="noStrike">
                <a:solidFill>
                  <a:srgbClr val="FFFFFA"/>
                </a:solidFill>
                <a:latin typeface="Raleway"/>
                <a:ea typeface="Raleway"/>
                <a:cs typeface="Raleway"/>
                <a:sym typeface="Raleway"/>
              </a:rPr>
              <a:t>Client (User Devices): </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Processor</a:t>
            </a:r>
            <a:r>
              <a:rPr lang="en-US" sz="2118" u="none" strike="noStrike">
                <a:solidFill>
                  <a:srgbClr val="FFFFFA"/>
                </a:solidFill>
                <a:latin typeface="Raleway"/>
                <a:ea typeface="Raleway"/>
                <a:cs typeface="Raleway"/>
                <a:sym typeface="Raleway"/>
              </a:rPr>
              <a:t>: Dual-core CPU or higher.</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RAM</a:t>
            </a:r>
            <a:r>
              <a:rPr lang="en-US" sz="2118" u="none" strike="noStrike">
                <a:solidFill>
                  <a:srgbClr val="FFFFFA"/>
                </a:solidFill>
                <a:latin typeface="Raleway"/>
                <a:ea typeface="Raleway"/>
                <a:cs typeface="Raleway"/>
                <a:sym typeface="Raleway"/>
              </a:rPr>
              <a:t>: 4GB RAM or more.</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Storage</a:t>
            </a:r>
            <a:r>
              <a:rPr lang="en-US" sz="2118" u="none" strike="noStrike">
                <a:solidFill>
                  <a:srgbClr val="FFFFFA"/>
                </a:solidFill>
                <a:latin typeface="Raleway"/>
                <a:ea typeface="Raleway"/>
                <a:cs typeface="Raleway"/>
                <a:sym typeface="Raleway"/>
              </a:rPr>
              <a:t>: Minimal, as chat data is not stored locally by the application.</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Network</a:t>
            </a:r>
            <a:r>
              <a:rPr lang="en-US" sz="2118" u="none" strike="noStrike">
                <a:solidFill>
                  <a:srgbClr val="FFFFFA"/>
                </a:solidFill>
                <a:latin typeface="Raleway"/>
                <a:ea typeface="Raleway"/>
                <a:cs typeface="Raleway"/>
                <a:sym typeface="Raleway"/>
              </a:rPr>
              <a:t>: Stable internet connection.</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Webcam/Microphone (Optional)</a:t>
            </a:r>
            <a:r>
              <a:rPr lang="en-US" sz="2118" u="none" strike="noStrike">
                <a:solidFill>
                  <a:srgbClr val="FFFFFA"/>
                </a:solidFill>
                <a:latin typeface="Raleway"/>
                <a:ea typeface="Raleway"/>
                <a:cs typeface="Raleway"/>
                <a:sym typeface="Raleway"/>
              </a:rPr>
              <a:t>: Not required for the current chat-only functionality, but would be needed for future video/audio call features.</a:t>
            </a:r>
          </a:p>
          <a:p>
            <a:pPr algn="l">
              <a:lnSpc>
                <a:spcPts val="2965"/>
              </a:lnSpc>
              <a:spcBef>
                <a:spcPct val="0"/>
              </a:spcBef>
            </a:pPr>
            <a:endParaRPr lang="en-US" sz="2118" u="none" strike="noStrike">
              <a:solidFill>
                <a:srgbClr val="FFFFFA"/>
              </a:solidFill>
              <a:latin typeface="Raleway"/>
              <a:ea typeface="Raleway"/>
              <a:cs typeface="Raleway"/>
              <a:sym typeface="Raleway"/>
            </a:endParaRPr>
          </a:p>
        </p:txBody>
      </p:sp>
      <p:grpSp>
        <p:nvGrpSpPr>
          <p:cNvPr id="8" name="Group 8"/>
          <p:cNvGrpSpPr/>
          <p:nvPr/>
        </p:nvGrpSpPr>
        <p:grpSpPr>
          <a:xfrm>
            <a:off x="837726" y="4448123"/>
            <a:ext cx="4650118" cy="1390754"/>
            <a:chOff x="0" y="0"/>
            <a:chExt cx="6200157" cy="1854338"/>
          </a:xfrm>
        </p:grpSpPr>
        <p:sp>
          <p:nvSpPr>
            <p:cNvPr id="9" name="TextBox 9"/>
            <p:cNvSpPr txBox="1"/>
            <p:nvPr/>
          </p:nvSpPr>
          <p:spPr>
            <a:xfrm>
              <a:off x="0" y="877277"/>
              <a:ext cx="5005678" cy="545856"/>
            </a:xfrm>
            <a:prstGeom prst="rect">
              <a:avLst/>
            </a:prstGeom>
          </p:spPr>
          <p:txBody>
            <a:bodyPr lIns="0" tIns="0" rIns="0" bIns="0" rtlCol="0" anchor="t">
              <a:spAutoFit/>
            </a:bodyPr>
            <a:lstStyle/>
            <a:p>
              <a:pPr algn="l">
                <a:lnSpc>
                  <a:spcPts val="2945"/>
                </a:lnSpc>
                <a:spcBef>
                  <a:spcPct val="0"/>
                </a:spcBef>
              </a:pPr>
              <a:r>
                <a:rPr lang="en-US" sz="2832" b="1">
                  <a:solidFill>
                    <a:srgbClr val="C6269E"/>
                  </a:solidFill>
                  <a:latin typeface="Raleway Bold"/>
                  <a:ea typeface="Raleway Bold"/>
                  <a:cs typeface="Raleway Bold"/>
                  <a:sym typeface="Raleway Bold"/>
                </a:rPr>
                <a:t>Software &amp; Hardware</a:t>
              </a:r>
            </a:p>
          </p:txBody>
        </p:sp>
        <p:sp>
          <p:nvSpPr>
            <p:cNvPr id="10" name="TextBox 10"/>
            <p:cNvSpPr txBox="1"/>
            <p:nvPr/>
          </p:nvSpPr>
          <p:spPr>
            <a:xfrm>
              <a:off x="0" y="76200"/>
              <a:ext cx="6200157" cy="1778138"/>
            </a:xfrm>
            <a:prstGeom prst="rect">
              <a:avLst/>
            </a:prstGeom>
          </p:spPr>
          <p:txBody>
            <a:bodyPr lIns="0" tIns="0" rIns="0" bIns="0" rtlCol="0" anchor="t">
              <a:spAutoFit/>
            </a:bodyPr>
            <a:lstStyle/>
            <a:p>
              <a:pPr algn="l">
                <a:lnSpc>
                  <a:spcPts val="5094"/>
                </a:lnSpc>
              </a:pPr>
              <a:r>
                <a:rPr lang="en-US" sz="4898" b="1">
                  <a:solidFill>
                    <a:srgbClr val="FFFFFF"/>
                  </a:solidFill>
                  <a:latin typeface="Raleway Heavy"/>
                  <a:ea typeface="Raleway Heavy"/>
                  <a:cs typeface="Raleway Heavy"/>
                  <a:sym typeface="Raleway Heavy"/>
                </a:rPr>
                <a:t>Requirements</a:t>
              </a:r>
            </a:p>
            <a:p>
              <a:pPr algn="l">
                <a:lnSpc>
                  <a:spcPts val="5094"/>
                </a:lnSpc>
                <a:spcBef>
                  <a:spcPct val="0"/>
                </a:spcBef>
              </a:pPr>
              <a:endParaRPr lang="en-US" sz="4898" b="1">
                <a:solidFill>
                  <a:srgbClr val="FFFFFF"/>
                </a:solidFill>
                <a:latin typeface="Raleway Heavy"/>
                <a:ea typeface="Raleway Heavy"/>
                <a:cs typeface="Raleway Heavy"/>
                <a:sym typeface="Raleway Heavy"/>
              </a:endParaRPr>
            </a:p>
          </p:txBody>
        </p:sp>
      </p:grpSp>
      <p:sp>
        <p:nvSpPr>
          <p:cNvPr id="11" name="TextBox 11"/>
          <p:cNvSpPr txBox="1"/>
          <p:nvPr/>
        </p:nvSpPr>
        <p:spPr>
          <a:xfrm>
            <a:off x="7747043" y="1130846"/>
            <a:ext cx="5901035" cy="700975"/>
          </a:xfrm>
          <a:prstGeom prst="rect">
            <a:avLst/>
          </a:prstGeom>
        </p:spPr>
        <p:txBody>
          <a:bodyPr lIns="0" tIns="0" rIns="0" bIns="0" rtlCol="0" anchor="t">
            <a:spAutoFit/>
          </a:bodyPr>
          <a:lstStyle/>
          <a:p>
            <a:pPr algn="ctr">
              <a:lnSpc>
                <a:spcPts val="4676"/>
              </a:lnSpc>
              <a:spcBef>
                <a:spcPct val="0"/>
              </a:spcBef>
            </a:pPr>
            <a:r>
              <a:rPr lang="en-US" sz="4496">
                <a:solidFill>
                  <a:srgbClr val="FFFFFF"/>
                </a:solidFill>
                <a:latin typeface="Times New Roman"/>
                <a:ea typeface="Times New Roman"/>
                <a:cs typeface="Times New Roman"/>
                <a:sym typeface="Times New Roman"/>
              </a:rPr>
              <a:t>Hardware Requirements</a:t>
            </a:r>
          </a:p>
        </p:txBody>
      </p:sp>
      <p:sp>
        <p:nvSpPr>
          <p:cNvPr id="12" name="TextBox 12"/>
          <p:cNvSpPr txBox="1"/>
          <p:nvPr/>
        </p:nvSpPr>
        <p:spPr>
          <a:xfrm>
            <a:off x="7870645" y="2268479"/>
            <a:ext cx="8397870" cy="2312837"/>
          </a:xfrm>
          <a:prstGeom prst="rect">
            <a:avLst/>
          </a:prstGeom>
        </p:spPr>
        <p:txBody>
          <a:bodyPr lIns="0" tIns="0" rIns="0" bIns="0" rtlCol="0" anchor="t">
            <a:spAutoFit/>
          </a:bodyPr>
          <a:lstStyle/>
          <a:p>
            <a:pPr algn="l">
              <a:lnSpc>
                <a:spcPts val="3525"/>
              </a:lnSpc>
            </a:pPr>
            <a:r>
              <a:rPr lang="en-US" sz="2518" u="none" strike="noStrike">
                <a:solidFill>
                  <a:srgbClr val="FFFFFA"/>
                </a:solidFill>
                <a:latin typeface="Raleway"/>
                <a:ea typeface="Raleway"/>
                <a:cs typeface="Raleway"/>
                <a:sym typeface="Raleway"/>
              </a:rPr>
              <a:t>Server (for Signaling and Authentication):</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Processor</a:t>
            </a:r>
            <a:r>
              <a:rPr lang="en-US" sz="2118" u="none" strike="noStrike">
                <a:solidFill>
                  <a:srgbClr val="FFFFFA"/>
                </a:solidFill>
                <a:latin typeface="Raleway"/>
                <a:ea typeface="Raleway"/>
                <a:cs typeface="Raleway"/>
                <a:sym typeface="Raleway"/>
              </a:rPr>
              <a:t>: Quad-core CPU or higher.</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RAM</a:t>
            </a:r>
            <a:r>
              <a:rPr lang="en-US" sz="2118" u="none" strike="noStrike">
                <a:solidFill>
                  <a:srgbClr val="FFFFFA"/>
                </a:solidFill>
                <a:latin typeface="Raleway"/>
                <a:ea typeface="Raleway"/>
                <a:cs typeface="Raleway"/>
                <a:sym typeface="Raleway"/>
              </a:rPr>
              <a:t>: 8GB RAM or more.</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Storage</a:t>
            </a:r>
            <a:r>
              <a:rPr lang="en-US" sz="2118" u="none" strike="noStrike">
                <a:solidFill>
                  <a:srgbClr val="FFFFFA"/>
                </a:solidFill>
                <a:latin typeface="Raleway"/>
                <a:ea typeface="Raleway"/>
                <a:cs typeface="Raleway"/>
                <a:sym typeface="Raleway"/>
              </a:rPr>
              <a:t>: 250GB SSD (for OS, Node.js, MySQL, and logs).</a:t>
            </a:r>
          </a:p>
          <a:p>
            <a:pPr marL="914734" lvl="2" indent="-304911" algn="l">
              <a:lnSpc>
                <a:spcPts val="2965"/>
              </a:lnSpc>
              <a:spcBef>
                <a:spcPct val="0"/>
              </a:spcBef>
              <a:buFont typeface="Arial"/>
              <a:buChar char="⚬"/>
            </a:pPr>
            <a:r>
              <a:rPr lang="en-US" sz="2118" u="none" strike="noStrike">
                <a:solidFill>
                  <a:srgbClr val="FF3131"/>
                </a:solidFill>
                <a:latin typeface="Raleway"/>
                <a:ea typeface="Raleway"/>
                <a:cs typeface="Raleway"/>
                <a:sym typeface="Raleway"/>
              </a:rPr>
              <a:t>Network</a:t>
            </a:r>
            <a:r>
              <a:rPr lang="en-US" sz="2118" u="none" strike="noStrike">
                <a:solidFill>
                  <a:srgbClr val="FFFFFA"/>
                </a:solidFill>
                <a:latin typeface="Raleway"/>
                <a:ea typeface="Raleway"/>
                <a:cs typeface="Raleway"/>
                <a:sym typeface="Raleway"/>
              </a:rPr>
              <a:t>: Stable internet connection with sufficient bandwidth.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80644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grpSp>
        <p:nvGrpSpPr>
          <p:cNvPr id="4" name="Group 4"/>
          <p:cNvGrpSpPr/>
          <p:nvPr/>
        </p:nvGrpSpPr>
        <p:grpSpPr>
          <a:xfrm>
            <a:off x="10257287" y="1313442"/>
            <a:ext cx="5246370" cy="7944858"/>
            <a:chOff x="0" y="0"/>
            <a:chExt cx="812800" cy="1230866"/>
          </a:xfrm>
        </p:grpSpPr>
        <p:sp>
          <p:nvSpPr>
            <p:cNvPr id="5" name="Freeform 5"/>
            <p:cNvSpPr/>
            <p:nvPr/>
          </p:nvSpPr>
          <p:spPr>
            <a:xfrm>
              <a:off x="0" y="0"/>
              <a:ext cx="812800" cy="1230866"/>
            </a:xfrm>
            <a:custGeom>
              <a:avLst/>
              <a:gdLst/>
              <a:ahLst/>
              <a:cxnLst/>
              <a:rect l="l" t="t" r="r" b="b"/>
              <a:pathLst>
                <a:path w="812800" h="1230866">
                  <a:moveTo>
                    <a:pt x="0" y="0"/>
                  </a:moveTo>
                  <a:lnTo>
                    <a:pt x="812800" y="0"/>
                  </a:lnTo>
                  <a:lnTo>
                    <a:pt x="812800" y="1230866"/>
                  </a:lnTo>
                  <a:lnTo>
                    <a:pt x="0" y="1230866"/>
                  </a:lnTo>
                  <a:close/>
                </a:path>
              </a:pathLst>
            </a:custGeom>
            <a:blipFill>
              <a:blip r:embed="rId3"/>
              <a:stretch>
                <a:fillRect l="-446" r="-446"/>
              </a:stretch>
            </a:blipFill>
          </p:spPr>
        </p:sp>
      </p:grpSp>
      <p:sp>
        <p:nvSpPr>
          <p:cNvPr id="6" name="TextBox 6"/>
          <p:cNvSpPr txBox="1"/>
          <p:nvPr/>
        </p:nvSpPr>
        <p:spPr>
          <a:xfrm>
            <a:off x="1028700" y="2150882"/>
            <a:ext cx="7454328" cy="7107418"/>
          </a:xfrm>
          <a:prstGeom prst="rect">
            <a:avLst/>
          </a:prstGeom>
        </p:spPr>
        <p:txBody>
          <a:bodyPr lIns="0" tIns="0" rIns="0" bIns="0" rtlCol="0" anchor="t">
            <a:spAutoFit/>
          </a:bodyPr>
          <a:lstStyle/>
          <a:p>
            <a:pPr algn="l">
              <a:lnSpc>
                <a:spcPts val="3238"/>
              </a:lnSpc>
            </a:pPr>
            <a:r>
              <a:rPr lang="en-US" sz="2313" u="none" strike="noStrike">
                <a:solidFill>
                  <a:srgbClr val="FF3131"/>
                </a:solidFill>
                <a:latin typeface="Raleway"/>
                <a:ea typeface="Raleway"/>
                <a:cs typeface="Raleway"/>
                <a:sym typeface="Raleway"/>
              </a:rPr>
              <a:t>Hybrid Architecture</a:t>
            </a:r>
            <a:r>
              <a:rPr lang="en-US" sz="2313" u="none" strike="noStrike">
                <a:solidFill>
                  <a:srgbClr val="FFFFFA"/>
                </a:solidFill>
                <a:latin typeface="Raleway"/>
                <a:ea typeface="Raleway"/>
                <a:cs typeface="Raleway"/>
                <a:sym typeface="Raleway"/>
              </a:rPr>
              <a:t>:</a:t>
            </a:r>
          </a:p>
          <a:p>
            <a:pPr marL="840231" lvl="2" indent="-280077" algn="l">
              <a:lnSpc>
                <a:spcPts val="2724"/>
              </a:lnSpc>
              <a:spcBef>
                <a:spcPct val="0"/>
              </a:spcBef>
              <a:buFont typeface="Arial"/>
              <a:buChar char="⚬"/>
            </a:pPr>
            <a:r>
              <a:rPr lang="en-US" sz="1945" u="none" strike="noStrike">
                <a:solidFill>
                  <a:srgbClr val="FFFFFA"/>
                </a:solidFill>
                <a:latin typeface="Raleway"/>
                <a:ea typeface="Raleway"/>
                <a:cs typeface="Raleway"/>
                <a:sym typeface="Raleway"/>
              </a:rPr>
              <a:t>PrivChat leverages a server for authentication/signaling and direct P2P channels for chat, ensuring no intermediate server data is ever transmitted.</a:t>
            </a:r>
          </a:p>
          <a:p>
            <a:pPr algn="l">
              <a:lnSpc>
                <a:spcPts val="3238"/>
              </a:lnSpc>
            </a:pPr>
            <a:r>
              <a:rPr lang="en-US" sz="2313" u="none" strike="noStrike">
                <a:solidFill>
                  <a:srgbClr val="FF3131"/>
                </a:solidFill>
                <a:latin typeface="Raleway"/>
                <a:ea typeface="Raleway"/>
                <a:cs typeface="Raleway"/>
                <a:sym typeface="Raleway"/>
              </a:rPr>
              <a:t>Client Layer (Browser)</a:t>
            </a:r>
            <a:r>
              <a:rPr lang="en-US" sz="2313" u="none" strike="noStrike">
                <a:solidFill>
                  <a:srgbClr val="FFFFFA"/>
                </a:solidFill>
                <a:latin typeface="Raleway"/>
                <a:ea typeface="Raleway"/>
                <a:cs typeface="Raleway"/>
                <a:sym typeface="Raleway"/>
              </a:rPr>
              <a:t>:</a:t>
            </a:r>
          </a:p>
          <a:p>
            <a:pPr marL="840231" lvl="2" indent="-280077" algn="l">
              <a:lnSpc>
                <a:spcPts val="2724"/>
              </a:lnSpc>
              <a:spcBef>
                <a:spcPct val="0"/>
              </a:spcBef>
              <a:buFont typeface="Arial"/>
              <a:buChar char="⚬"/>
            </a:pPr>
            <a:r>
              <a:rPr lang="en-US" sz="1945" u="none" strike="noStrike">
                <a:solidFill>
                  <a:srgbClr val="FFFFFA"/>
                </a:solidFill>
                <a:latin typeface="Raleway"/>
                <a:ea typeface="Raleway"/>
                <a:cs typeface="Raleway"/>
                <a:sym typeface="Raleway"/>
              </a:rPr>
              <a:t> The web app (HTML, CSS, JavaScript) initiates HTTP for auth/pages, establishes WebSocket connections for signaling, and sets up secure WebRTC DataChannels for direct chat.</a:t>
            </a:r>
          </a:p>
          <a:p>
            <a:pPr algn="l">
              <a:lnSpc>
                <a:spcPts val="3238"/>
              </a:lnSpc>
            </a:pPr>
            <a:r>
              <a:rPr lang="en-US" sz="2313" u="none" strike="noStrike">
                <a:solidFill>
                  <a:srgbClr val="FF3131"/>
                </a:solidFill>
                <a:latin typeface="Raleway"/>
                <a:ea typeface="Raleway"/>
                <a:cs typeface="Raleway"/>
                <a:sym typeface="Raleway"/>
              </a:rPr>
              <a:t>Server Layer (Node.js/Express/WS)</a:t>
            </a:r>
            <a:r>
              <a:rPr lang="en-US" sz="2313" u="none" strike="noStrike">
                <a:solidFill>
                  <a:srgbClr val="FFFFFA"/>
                </a:solidFill>
                <a:latin typeface="Raleway"/>
                <a:ea typeface="Raleway"/>
                <a:cs typeface="Raleway"/>
                <a:sym typeface="Raleway"/>
              </a:rPr>
              <a:t>:</a:t>
            </a:r>
          </a:p>
          <a:p>
            <a:pPr marL="840231" lvl="2" indent="-280077" algn="l">
              <a:lnSpc>
                <a:spcPts val="2724"/>
              </a:lnSpc>
              <a:spcBef>
                <a:spcPct val="0"/>
              </a:spcBef>
              <a:buFont typeface="Arial"/>
              <a:buChar char="⚬"/>
            </a:pPr>
            <a:r>
              <a:rPr lang="en-US" sz="1945" u="none" strike="noStrike">
                <a:solidFill>
                  <a:srgbClr val="FFFFFA"/>
                </a:solidFill>
                <a:latin typeface="Raleway"/>
                <a:ea typeface="Raleway"/>
                <a:cs typeface="Raleway"/>
                <a:sym typeface="Raleway"/>
              </a:rPr>
              <a:t> The server handles user authentication, session management, room approvals, and relays signaling messages without processing or storing actual chat data.</a:t>
            </a:r>
          </a:p>
          <a:p>
            <a:pPr algn="l">
              <a:lnSpc>
                <a:spcPts val="3238"/>
              </a:lnSpc>
            </a:pPr>
            <a:r>
              <a:rPr lang="en-US" sz="2313" u="none" strike="noStrike">
                <a:solidFill>
                  <a:srgbClr val="FF3131"/>
                </a:solidFill>
                <a:latin typeface="Raleway"/>
                <a:ea typeface="Raleway"/>
                <a:cs typeface="Raleway"/>
                <a:sym typeface="Raleway"/>
              </a:rPr>
              <a:t>Database Layer (MySQL)</a:t>
            </a:r>
            <a:r>
              <a:rPr lang="en-US" sz="2313" u="none" strike="noStrike">
                <a:solidFill>
                  <a:srgbClr val="FFFFFA"/>
                </a:solidFill>
                <a:latin typeface="Raleway"/>
                <a:ea typeface="Raleway"/>
                <a:cs typeface="Raleway"/>
                <a:sym typeface="Raleway"/>
              </a:rPr>
              <a:t>:</a:t>
            </a:r>
          </a:p>
          <a:p>
            <a:pPr marL="840231" lvl="2" indent="-280077" algn="l">
              <a:lnSpc>
                <a:spcPts val="2724"/>
              </a:lnSpc>
              <a:spcBef>
                <a:spcPct val="0"/>
              </a:spcBef>
              <a:buFont typeface="Arial"/>
              <a:buChar char="⚬"/>
            </a:pPr>
            <a:r>
              <a:rPr lang="en-US" sz="1945" u="none" strike="noStrike">
                <a:solidFill>
                  <a:srgbClr val="FFFFFA"/>
                </a:solidFill>
                <a:latin typeface="Raleway"/>
                <a:ea typeface="Raleway"/>
                <a:cs typeface="Raleway"/>
                <a:sym typeface="Raleway"/>
              </a:rPr>
              <a:t> Securely stores user credentials and details, with access restricted to the Node.js server for necessary authentication operations.</a:t>
            </a:r>
          </a:p>
          <a:p>
            <a:pPr marL="840231" lvl="2" indent="-280077" algn="l">
              <a:lnSpc>
                <a:spcPts val="2724"/>
              </a:lnSpc>
              <a:spcBef>
                <a:spcPct val="0"/>
              </a:spcBef>
              <a:buFont typeface="Arial"/>
              <a:buChar char="⚬"/>
            </a:pPr>
            <a:r>
              <a:rPr lang="en-US" sz="1945" u="none" strike="noStrike">
                <a:solidFill>
                  <a:srgbClr val="FFFFFA"/>
                </a:solidFill>
                <a:latin typeface="Raleway"/>
                <a:ea typeface="Raleway"/>
                <a:cs typeface="Raleway"/>
                <a:sym typeface="Raleway"/>
              </a:rPr>
              <a:t>This structure encapsulates the architectural layers and data flow (Phase 1: Authentication &amp; Signaling; Phase 2: Direct P2P communication) neatly into one slide.</a:t>
            </a:r>
          </a:p>
        </p:txBody>
      </p:sp>
      <p:sp>
        <p:nvSpPr>
          <p:cNvPr id="7" name="TextBox 7"/>
          <p:cNvSpPr txBox="1"/>
          <p:nvPr/>
        </p:nvSpPr>
        <p:spPr>
          <a:xfrm>
            <a:off x="913926" y="953430"/>
            <a:ext cx="6525283" cy="700975"/>
          </a:xfrm>
          <a:prstGeom prst="rect">
            <a:avLst/>
          </a:prstGeom>
        </p:spPr>
        <p:txBody>
          <a:bodyPr lIns="0" tIns="0" rIns="0" bIns="0" rtlCol="0" anchor="t">
            <a:spAutoFit/>
          </a:bodyPr>
          <a:lstStyle/>
          <a:p>
            <a:pPr algn="l">
              <a:lnSpc>
                <a:spcPts val="4676"/>
              </a:lnSpc>
              <a:spcBef>
                <a:spcPct val="0"/>
              </a:spcBef>
            </a:pPr>
            <a:r>
              <a:rPr lang="en-US" sz="4496">
                <a:solidFill>
                  <a:srgbClr val="FFFFFF"/>
                </a:solidFill>
                <a:latin typeface="Times New Roman"/>
                <a:ea typeface="Times New Roman"/>
                <a:cs typeface="Times New Roman"/>
                <a:sym typeface="Times New Roman"/>
              </a:rPr>
              <a:t>PrivChat Architecture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341532" y="-12458700"/>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grpSp>
        <p:nvGrpSpPr>
          <p:cNvPr id="3" name="Group 3"/>
          <p:cNvGrpSpPr/>
          <p:nvPr/>
        </p:nvGrpSpPr>
        <p:grpSpPr>
          <a:xfrm>
            <a:off x="8560493" y="3089097"/>
            <a:ext cx="8020044" cy="5246370"/>
            <a:chOff x="0" y="0"/>
            <a:chExt cx="1242515" cy="812800"/>
          </a:xfrm>
        </p:grpSpPr>
        <p:sp>
          <p:nvSpPr>
            <p:cNvPr id="4" name="Freeform 4"/>
            <p:cNvSpPr/>
            <p:nvPr/>
          </p:nvSpPr>
          <p:spPr>
            <a:xfrm>
              <a:off x="0" y="0"/>
              <a:ext cx="1242515" cy="812800"/>
            </a:xfrm>
            <a:custGeom>
              <a:avLst/>
              <a:gdLst/>
              <a:ahLst/>
              <a:cxnLst/>
              <a:rect l="l" t="t" r="r" b="b"/>
              <a:pathLst>
                <a:path w="1242515" h="812800">
                  <a:moveTo>
                    <a:pt x="0" y="0"/>
                  </a:moveTo>
                  <a:lnTo>
                    <a:pt x="1242515" y="0"/>
                  </a:lnTo>
                  <a:lnTo>
                    <a:pt x="1242515" y="812800"/>
                  </a:lnTo>
                  <a:lnTo>
                    <a:pt x="0" y="812800"/>
                  </a:lnTo>
                  <a:close/>
                </a:path>
              </a:pathLst>
            </a:custGeom>
            <a:blipFill>
              <a:blip r:embed="rId3"/>
              <a:stretch>
                <a:fillRect t="-924" b="-924"/>
              </a:stretch>
            </a:blipFill>
          </p:spPr>
        </p:sp>
      </p:grpSp>
      <p:sp>
        <p:nvSpPr>
          <p:cNvPr id="5" name="TextBox 5"/>
          <p:cNvSpPr txBox="1"/>
          <p:nvPr/>
        </p:nvSpPr>
        <p:spPr>
          <a:xfrm>
            <a:off x="1295001" y="1242552"/>
            <a:ext cx="7391799" cy="1028211"/>
          </a:xfrm>
          <a:prstGeom prst="rect">
            <a:avLst/>
          </a:prstGeom>
        </p:spPr>
        <p:txBody>
          <a:bodyPr wrap="square" lIns="0" tIns="0" rIns="0" bIns="0" rtlCol="0" anchor="t">
            <a:spAutoFit/>
          </a:bodyPr>
          <a:lstStyle/>
          <a:p>
            <a:pPr marL="0" lvl="0" indent="0" algn="l">
              <a:lnSpc>
                <a:spcPts val="7774"/>
              </a:lnSpc>
              <a:spcBef>
                <a:spcPct val="0"/>
              </a:spcBef>
            </a:pPr>
            <a:r>
              <a:rPr lang="en-US" sz="7475" b="1" u="none" strike="noStrike" dirty="0">
                <a:solidFill>
                  <a:srgbClr val="FFFFFF"/>
                </a:solidFill>
                <a:latin typeface="Raleway Bold"/>
                <a:ea typeface="Raleway Bold"/>
                <a:cs typeface="Raleway Bold"/>
                <a:sym typeface="Raleway Bold"/>
              </a:rPr>
              <a:t>UML DIAGRAMS</a:t>
            </a:r>
          </a:p>
        </p:txBody>
      </p:sp>
      <p:sp>
        <p:nvSpPr>
          <p:cNvPr id="6" name="TextBox 6"/>
          <p:cNvSpPr txBox="1"/>
          <p:nvPr/>
        </p:nvSpPr>
        <p:spPr>
          <a:xfrm>
            <a:off x="1447800" y="2242778"/>
            <a:ext cx="5078117" cy="396237"/>
          </a:xfrm>
          <a:prstGeom prst="rect">
            <a:avLst/>
          </a:prstGeom>
        </p:spPr>
        <p:txBody>
          <a:bodyPr wrap="square" lIns="0" tIns="0" rIns="0" bIns="0" rtlCol="0" anchor="t">
            <a:spAutoFit/>
          </a:bodyPr>
          <a:lstStyle/>
          <a:p>
            <a:pPr marL="0" lvl="0" indent="0" algn="just">
              <a:lnSpc>
                <a:spcPts val="3119"/>
              </a:lnSpc>
              <a:spcBef>
                <a:spcPct val="0"/>
              </a:spcBef>
            </a:pPr>
            <a:r>
              <a:rPr lang="en-US" sz="2999" b="1" u="none" strike="noStrike" dirty="0">
                <a:solidFill>
                  <a:srgbClr val="C6269E"/>
                </a:solidFill>
                <a:latin typeface="Raleway Bold"/>
                <a:ea typeface="Raleway Bold"/>
                <a:cs typeface="Raleway Bold"/>
                <a:sym typeface="Raleway Bold"/>
              </a:rPr>
              <a:t>UML Diagrams for </a:t>
            </a:r>
            <a:r>
              <a:rPr lang="en-US" sz="2999" b="1" u="none" strike="noStrike" dirty="0" err="1">
                <a:solidFill>
                  <a:srgbClr val="C6269E"/>
                </a:solidFill>
                <a:latin typeface="Raleway Bold"/>
                <a:ea typeface="Raleway Bold"/>
                <a:cs typeface="Raleway Bold"/>
                <a:sym typeface="Raleway Bold"/>
              </a:rPr>
              <a:t>PrivChat</a:t>
            </a:r>
            <a:endParaRPr lang="en-US" sz="2999" b="1" u="none" strike="noStrike" dirty="0">
              <a:solidFill>
                <a:srgbClr val="C6269E"/>
              </a:solidFill>
              <a:latin typeface="Raleway Bold"/>
              <a:ea typeface="Raleway Bold"/>
              <a:cs typeface="Raleway Bold"/>
              <a:sym typeface="Raleway Bold"/>
            </a:endParaRPr>
          </a:p>
        </p:txBody>
      </p:sp>
      <p:sp>
        <p:nvSpPr>
          <p:cNvPr id="7" name="TextBox 7"/>
          <p:cNvSpPr txBox="1"/>
          <p:nvPr/>
        </p:nvSpPr>
        <p:spPr>
          <a:xfrm>
            <a:off x="1247399" y="3812975"/>
            <a:ext cx="6453600" cy="4033128"/>
          </a:xfrm>
          <a:prstGeom prst="rect">
            <a:avLst/>
          </a:prstGeom>
        </p:spPr>
        <p:txBody>
          <a:bodyPr lIns="0" tIns="0" rIns="0" bIns="0" rtlCol="0" anchor="t">
            <a:spAutoFit/>
          </a:bodyPr>
          <a:lstStyle/>
          <a:p>
            <a:pPr algn="l">
              <a:lnSpc>
                <a:spcPts val="2650"/>
              </a:lnSpc>
              <a:spcBef>
                <a:spcPct val="0"/>
              </a:spcBef>
            </a:pPr>
            <a:r>
              <a:rPr lang="en-US" sz="2548" b="1">
                <a:solidFill>
                  <a:srgbClr val="FFFFFF"/>
                </a:solidFill>
                <a:latin typeface="Raleway Bold"/>
                <a:ea typeface="Raleway Bold"/>
                <a:cs typeface="Raleway Bold"/>
                <a:sym typeface="Raleway Bold"/>
              </a:rPr>
              <a:t>1. Use Case Diagram:</a:t>
            </a:r>
          </a:p>
          <a:p>
            <a:pPr algn="l">
              <a:lnSpc>
                <a:spcPts val="2650"/>
              </a:lnSpc>
              <a:spcBef>
                <a:spcPct val="0"/>
              </a:spcBef>
            </a:pPr>
            <a:endParaRPr lang="en-US" sz="2548" b="1">
              <a:solidFill>
                <a:srgbClr val="FFFFFF"/>
              </a:solidFill>
              <a:latin typeface="Raleway Bold"/>
              <a:ea typeface="Raleway Bold"/>
              <a:cs typeface="Raleway Bold"/>
              <a:sym typeface="Raleway Bold"/>
            </a:endParaRPr>
          </a:p>
          <a:p>
            <a:pPr marL="547855" lvl="1" indent="-273928" algn="l">
              <a:lnSpc>
                <a:spcPts val="2639"/>
              </a:lnSpc>
              <a:buFont typeface="Arial"/>
              <a:buChar char="•"/>
            </a:pPr>
            <a:r>
              <a:rPr lang="en-US" sz="2537" b="1">
                <a:solidFill>
                  <a:srgbClr val="FF3131"/>
                </a:solidFill>
                <a:latin typeface="Raleway Bold"/>
                <a:ea typeface="Raleway Bold"/>
                <a:cs typeface="Raleway Bold"/>
                <a:sym typeface="Raleway Bold"/>
              </a:rPr>
              <a:t>Actors</a:t>
            </a:r>
            <a:r>
              <a:rPr lang="en-US" sz="2537" b="1">
                <a:solidFill>
                  <a:srgbClr val="FFFFFF"/>
                </a:solidFill>
                <a:latin typeface="Raleway Bold"/>
                <a:ea typeface="Raleway Bold"/>
                <a:cs typeface="Raleway Bold"/>
                <a:sym typeface="Raleway Bold"/>
              </a:rPr>
              <a:t>: User, Room Host.</a:t>
            </a:r>
          </a:p>
          <a:p>
            <a:pPr algn="l">
              <a:lnSpc>
                <a:spcPts val="2639"/>
              </a:lnSpc>
            </a:pPr>
            <a:endParaRPr lang="en-US" sz="2537" b="1">
              <a:solidFill>
                <a:srgbClr val="FFFFFF"/>
              </a:solidFill>
              <a:latin typeface="Raleway Bold"/>
              <a:ea typeface="Raleway Bold"/>
              <a:cs typeface="Raleway Bold"/>
              <a:sym typeface="Raleway Bold"/>
            </a:endParaRPr>
          </a:p>
          <a:p>
            <a:pPr marL="547855" lvl="1" indent="-273928" algn="l">
              <a:lnSpc>
                <a:spcPts val="2639"/>
              </a:lnSpc>
              <a:buFont typeface="Arial"/>
              <a:buChar char="•"/>
            </a:pPr>
            <a:r>
              <a:rPr lang="en-US" sz="2537" b="1">
                <a:solidFill>
                  <a:srgbClr val="FF3131"/>
                </a:solidFill>
                <a:latin typeface="Raleway Bold"/>
                <a:ea typeface="Raleway Bold"/>
                <a:cs typeface="Raleway Bold"/>
                <a:sym typeface="Raleway Bold"/>
              </a:rPr>
              <a:t>Use Cases</a:t>
            </a:r>
            <a:r>
              <a:rPr lang="en-US" sz="2537" b="1">
                <a:solidFill>
                  <a:srgbClr val="FFFFFF"/>
                </a:solidFill>
                <a:latin typeface="Raleway Bold"/>
                <a:ea typeface="Raleway Bold"/>
                <a:cs typeface="Raleway Bold"/>
                <a:sym typeface="Raleway Bold"/>
              </a:rPr>
              <a:t>: Register Account, Log In, Log Out, Create Room, Join Room, Approve Join Request, Send Chat Message, Receive Chat Message.</a:t>
            </a:r>
          </a:p>
          <a:p>
            <a:pPr algn="l">
              <a:lnSpc>
                <a:spcPts val="2639"/>
              </a:lnSpc>
            </a:pPr>
            <a:endParaRPr lang="en-US" sz="2537" b="1">
              <a:solidFill>
                <a:srgbClr val="FFFFFF"/>
              </a:solidFill>
              <a:latin typeface="Raleway Bold"/>
              <a:ea typeface="Raleway Bold"/>
              <a:cs typeface="Raleway Bold"/>
              <a:sym typeface="Raleway Bold"/>
            </a:endParaRPr>
          </a:p>
          <a:p>
            <a:pPr marL="547855" lvl="1" indent="-273928" algn="l">
              <a:lnSpc>
                <a:spcPts val="2639"/>
              </a:lnSpc>
              <a:buFont typeface="Arial"/>
              <a:buChar char="•"/>
            </a:pPr>
            <a:r>
              <a:rPr lang="en-US" sz="2537" b="1">
                <a:solidFill>
                  <a:srgbClr val="FF3131"/>
                </a:solidFill>
                <a:latin typeface="Raleway Bold"/>
                <a:ea typeface="Raleway Bold"/>
                <a:cs typeface="Raleway Bold"/>
                <a:sym typeface="Raleway Bold"/>
              </a:rPr>
              <a:t>Purpose</a:t>
            </a:r>
            <a:r>
              <a:rPr lang="en-US" sz="2537" b="1">
                <a:solidFill>
                  <a:srgbClr val="FFFFFF"/>
                </a:solidFill>
                <a:latin typeface="Raleway Bold"/>
                <a:ea typeface="Raleway Bold"/>
                <a:cs typeface="Raleway Bold"/>
                <a:sym typeface="Raleway Bold"/>
              </a:rPr>
              <a:t>: Illustrates the functional requirements of the system from the user's perspective.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383202" y="-12639147"/>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grpSp>
        <p:nvGrpSpPr>
          <p:cNvPr id="3" name="Group 3"/>
          <p:cNvGrpSpPr/>
          <p:nvPr/>
        </p:nvGrpSpPr>
        <p:grpSpPr>
          <a:xfrm>
            <a:off x="1564827" y="5003399"/>
            <a:ext cx="6670424" cy="4413727"/>
            <a:chOff x="0" y="0"/>
            <a:chExt cx="1228377" cy="812800"/>
          </a:xfrm>
        </p:grpSpPr>
        <p:sp>
          <p:nvSpPr>
            <p:cNvPr id="4" name="Freeform 4"/>
            <p:cNvSpPr/>
            <p:nvPr/>
          </p:nvSpPr>
          <p:spPr>
            <a:xfrm>
              <a:off x="0" y="0"/>
              <a:ext cx="1228377" cy="812800"/>
            </a:xfrm>
            <a:custGeom>
              <a:avLst/>
              <a:gdLst/>
              <a:ahLst/>
              <a:cxnLst/>
              <a:rect l="l" t="t" r="r" b="b"/>
              <a:pathLst>
                <a:path w="1228377" h="812800">
                  <a:moveTo>
                    <a:pt x="0" y="0"/>
                  </a:moveTo>
                  <a:lnTo>
                    <a:pt x="1228377" y="0"/>
                  </a:lnTo>
                  <a:lnTo>
                    <a:pt x="1228377" y="812800"/>
                  </a:lnTo>
                  <a:lnTo>
                    <a:pt x="0" y="812800"/>
                  </a:lnTo>
                  <a:close/>
                </a:path>
              </a:pathLst>
            </a:custGeom>
            <a:blipFill>
              <a:blip r:embed="rId3"/>
              <a:stretch>
                <a:fillRect t="-344" b="-344"/>
              </a:stretch>
            </a:blipFill>
          </p:spPr>
        </p:sp>
      </p:grpSp>
      <p:grpSp>
        <p:nvGrpSpPr>
          <p:cNvPr id="5" name="Group 5"/>
          <p:cNvGrpSpPr/>
          <p:nvPr/>
        </p:nvGrpSpPr>
        <p:grpSpPr>
          <a:xfrm>
            <a:off x="10938421" y="4910018"/>
            <a:ext cx="4423156" cy="4507107"/>
            <a:chOff x="0" y="0"/>
            <a:chExt cx="797661" cy="812800"/>
          </a:xfrm>
        </p:grpSpPr>
        <p:sp>
          <p:nvSpPr>
            <p:cNvPr id="6" name="Freeform 6"/>
            <p:cNvSpPr/>
            <p:nvPr/>
          </p:nvSpPr>
          <p:spPr>
            <a:xfrm>
              <a:off x="0" y="0"/>
              <a:ext cx="797661" cy="812800"/>
            </a:xfrm>
            <a:custGeom>
              <a:avLst/>
              <a:gdLst/>
              <a:ahLst/>
              <a:cxnLst/>
              <a:rect l="l" t="t" r="r" b="b"/>
              <a:pathLst>
                <a:path w="797661" h="812800">
                  <a:moveTo>
                    <a:pt x="0" y="0"/>
                  </a:moveTo>
                  <a:lnTo>
                    <a:pt x="797661" y="0"/>
                  </a:lnTo>
                  <a:lnTo>
                    <a:pt x="797661" y="812800"/>
                  </a:lnTo>
                  <a:lnTo>
                    <a:pt x="0" y="812800"/>
                  </a:lnTo>
                  <a:close/>
                </a:path>
              </a:pathLst>
            </a:custGeom>
            <a:blipFill>
              <a:blip r:embed="rId4"/>
              <a:stretch>
                <a:fillRect l="-948" r="-948"/>
              </a:stretch>
            </a:blipFill>
          </p:spPr>
        </p:sp>
      </p:grpSp>
      <p:sp>
        <p:nvSpPr>
          <p:cNvPr id="7" name="TextBox 7"/>
          <p:cNvSpPr txBox="1"/>
          <p:nvPr/>
        </p:nvSpPr>
        <p:spPr>
          <a:xfrm>
            <a:off x="1122892" y="1273492"/>
            <a:ext cx="6936066" cy="2956284"/>
          </a:xfrm>
          <a:prstGeom prst="rect">
            <a:avLst/>
          </a:prstGeom>
        </p:spPr>
        <p:txBody>
          <a:bodyPr lIns="0" tIns="0" rIns="0" bIns="0" rtlCol="0" anchor="t">
            <a:spAutoFit/>
          </a:bodyPr>
          <a:lstStyle/>
          <a:p>
            <a:pPr algn="l">
              <a:lnSpc>
                <a:spcPts val="2130"/>
              </a:lnSpc>
              <a:spcBef>
                <a:spcPct val="0"/>
              </a:spcBef>
            </a:pPr>
            <a:endParaRPr/>
          </a:p>
          <a:p>
            <a:pPr marL="442356" lvl="1" indent="-221178" algn="l">
              <a:lnSpc>
                <a:spcPts val="2130"/>
              </a:lnSpc>
              <a:buFont typeface="Arial"/>
              <a:buChar char="•"/>
            </a:pPr>
            <a:r>
              <a:rPr lang="en-US" sz="2048" b="1">
                <a:solidFill>
                  <a:srgbClr val="FF3131"/>
                </a:solidFill>
                <a:latin typeface="Raleway Bold"/>
                <a:ea typeface="Raleway Bold"/>
                <a:cs typeface="Raleway Bold"/>
                <a:sym typeface="Raleway Bold"/>
              </a:rPr>
              <a:t>Classes (conceptual)</a:t>
            </a:r>
            <a:r>
              <a:rPr lang="en-US" sz="2048" b="1">
                <a:solidFill>
                  <a:srgbClr val="FFFFFF"/>
                </a:solidFill>
                <a:latin typeface="Raleway Bold"/>
                <a:ea typeface="Raleway Bold"/>
                <a:cs typeface="Raleway Bold"/>
                <a:sym typeface="Raleway Bold"/>
              </a:rPr>
              <a:t>: User, Room, Message (client-side representation), WebSocketClient, PeerConnection.</a:t>
            </a:r>
          </a:p>
          <a:p>
            <a:pPr marL="442356" lvl="1" indent="-221178" algn="l">
              <a:lnSpc>
                <a:spcPts val="2130"/>
              </a:lnSpc>
              <a:buFont typeface="Arial"/>
              <a:buChar char="•"/>
            </a:pPr>
            <a:r>
              <a:rPr lang="en-US" sz="2048" b="1">
                <a:solidFill>
                  <a:srgbClr val="FF3131"/>
                </a:solidFill>
                <a:latin typeface="Raleway Bold"/>
                <a:ea typeface="Raleway Bold"/>
                <a:cs typeface="Raleway Bold"/>
                <a:sym typeface="Raleway Bold"/>
              </a:rPr>
              <a:t>Attributes</a:t>
            </a:r>
            <a:r>
              <a:rPr lang="en-US" sz="2048" b="1">
                <a:solidFill>
                  <a:srgbClr val="FFFFFF"/>
                </a:solidFill>
                <a:latin typeface="Raleway Bold"/>
                <a:ea typeface="Raleway Bold"/>
                <a:cs typeface="Raleway Bold"/>
                <a:sym typeface="Raleway Bold"/>
              </a:rPr>
              <a:t>: Relevant data fields for each class (e.g., </a:t>
            </a:r>
            <a:r>
              <a:rPr lang="en-US" sz="2048" b="1">
                <a:solidFill>
                  <a:srgbClr val="FF3131"/>
                </a:solidFill>
                <a:latin typeface="Raleway Bold"/>
                <a:ea typeface="Raleway Bold"/>
                <a:cs typeface="Raleway Bold"/>
                <a:sym typeface="Raleway Bold"/>
              </a:rPr>
              <a:t>User</a:t>
            </a:r>
            <a:r>
              <a:rPr lang="en-US" sz="2048" b="1">
                <a:solidFill>
                  <a:srgbClr val="FFFFFF"/>
                </a:solidFill>
                <a:latin typeface="Raleway Bold"/>
                <a:ea typeface="Raleway Bold"/>
                <a:cs typeface="Raleway Bold"/>
                <a:sym typeface="Raleway Bold"/>
              </a:rPr>
              <a:t>: username, hashedPassword; Room: pin, clients, usernames).</a:t>
            </a:r>
          </a:p>
          <a:p>
            <a:pPr marL="442356" lvl="1" indent="-221178" algn="l">
              <a:lnSpc>
                <a:spcPts val="2130"/>
              </a:lnSpc>
              <a:buFont typeface="Arial"/>
              <a:buChar char="•"/>
            </a:pPr>
            <a:r>
              <a:rPr lang="en-US" sz="2048" b="1">
                <a:solidFill>
                  <a:srgbClr val="FF3131"/>
                </a:solidFill>
                <a:latin typeface="Raleway Bold"/>
                <a:ea typeface="Raleway Bold"/>
                <a:cs typeface="Raleway Bold"/>
                <a:sym typeface="Raleway Bold"/>
              </a:rPr>
              <a:t>Relationships</a:t>
            </a:r>
            <a:r>
              <a:rPr lang="en-US" sz="2048" b="1">
                <a:solidFill>
                  <a:srgbClr val="FFFFFF"/>
                </a:solidFill>
                <a:latin typeface="Raleway Bold"/>
                <a:ea typeface="Raleway Bold"/>
                <a:cs typeface="Raleway Bold"/>
                <a:sym typeface="Raleway Bold"/>
              </a:rPr>
              <a:t>: Associations between classes (e.g., a Room has Clients, a User sends Messages).</a:t>
            </a:r>
          </a:p>
          <a:p>
            <a:pPr marL="442356" lvl="1" indent="-221178" algn="l">
              <a:lnSpc>
                <a:spcPts val="2130"/>
              </a:lnSpc>
              <a:buFont typeface="Arial"/>
              <a:buChar char="•"/>
            </a:pPr>
            <a:r>
              <a:rPr lang="en-US" sz="2048" b="1">
                <a:solidFill>
                  <a:srgbClr val="FF3131"/>
                </a:solidFill>
                <a:latin typeface="Raleway Bold"/>
                <a:ea typeface="Raleway Bold"/>
                <a:cs typeface="Raleway Bold"/>
                <a:sym typeface="Raleway Bold"/>
              </a:rPr>
              <a:t>Purpose</a:t>
            </a:r>
            <a:r>
              <a:rPr lang="en-US" sz="2048" b="1">
                <a:solidFill>
                  <a:srgbClr val="FFFFFF"/>
                </a:solidFill>
                <a:latin typeface="Raleway Bold"/>
                <a:ea typeface="Raleway Bold"/>
                <a:cs typeface="Raleway Bold"/>
                <a:sym typeface="Raleway Bold"/>
              </a:rPr>
              <a:t>: Shows the static structure of the system's objects, their attributes, and relationships.</a:t>
            </a:r>
          </a:p>
        </p:txBody>
      </p:sp>
      <p:sp>
        <p:nvSpPr>
          <p:cNvPr id="8" name="TextBox 8"/>
          <p:cNvSpPr txBox="1"/>
          <p:nvPr/>
        </p:nvSpPr>
        <p:spPr>
          <a:xfrm>
            <a:off x="1312239" y="668687"/>
            <a:ext cx="3587800" cy="700975"/>
          </a:xfrm>
          <a:prstGeom prst="rect">
            <a:avLst/>
          </a:prstGeom>
        </p:spPr>
        <p:txBody>
          <a:bodyPr lIns="0" tIns="0" rIns="0" bIns="0" rtlCol="0" anchor="t">
            <a:spAutoFit/>
          </a:bodyPr>
          <a:lstStyle/>
          <a:p>
            <a:pPr marL="0" lvl="0" indent="0" algn="ctr">
              <a:lnSpc>
                <a:spcPts val="4676"/>
              </a:lnSpc>
              <a:spcBef>
                <a:spcPct val="0"/>
              </a:spcBef>
            </a:pPr>
            <a:r>
              <a:rPr lang="en-US" sz="4496" u="none" strike="noStrike">
                <a:solidFill>
                  <a:srgbClr val="FFFFFF"/>
                </a:solidFill>
                <a:latin typeface="Times New Roman"/>
                <a:ea typeface="Times New Roman"/>
                <a:cs typeface="Times New Roman"/>
                <a:sym typeface="Times New Roman"/>
              </a:rPr>
              <a:t>Class Diagram</a:t>
            </a:r>
          </a:p>
        </p:txBody>
      </p:sp>
      <p:sp>
        <p:nvSpPr>
          <p:cNvPr id="9" name="TextBox 9"/>
          <p:cNvSpPr txBox="1"/>
          <p:nvPr/>
        </p:nvSpPr>
        <p:spPr>
          <a:xfrm>
            <a:off x="9632852" y="1540192"/>
            <a:ext cx="7158441" cy="2423367"/>
          </a:xfrm>
          <a:prstGeom prst="rect">
            <a:avLst/>
          </a:prstGeom>
        </p:spPr>
        <p:txBody>
          <a:bodyPr lIns="0" tIns="0" rIns="0" bIns="0" rtlCol="0" anchor="t">
            <a:spAutoFit/>
          </a:bodyPr>
          <a:lstStyle/>
          <a:p>
            <a:pPr marL="447491" lvl="1" indent="-223746" algn="l">
              <a:lnSpc>
                <a:spcPts val="2155"/>
              </a:lnSpc>
              <a:buFont typeface="Arial"/>
              <a:buChar char="•"/>
            </a:pPr>
            <a:r>
              <a:rPr lang="en-US" sz="2072" b="1">
                <a:solidFill>
                  <a:srgbClr val="FF3131"/>
                </a:solidFill>
                <a:latin typeface="Raleway Bold"/>
                <a:ea typeface="Raleway Bold"/>
                <a:cs typeface="Raleway Bold"/>
                <a:sym typeface="Raleway Bold"/>
              </a:rPr>
              <a:t>Nodes</a:t>
            </a:r>
            <a:r>
              <a:rPr lang="en-US" sz="2072" b="1">
                <a:solidFill>
                  <a:srgbClr val="FFFFFF"/>
                </a:solidFill>
                <a:latin typeface="Raleway Bold"/>
                <a:ea typeface="Raleway Bold"/>
                <a:cs typeface="Raleway Bold"/>
                <a:sym typeface="Raleway Bold"/>
              </a:rPr>
              <a:t>: Client Device (Browser), Node.js Server, MySQL Database.</a:t>
            </a:r>
          </a:p>
          <a:p>
            <a:pPr marL="447491" lvl="1" indent="-223746" algn="l">
              <a:lnSpc>
                <a:spcPts val="2155"/>
              </a:lnSpc>
              <a:buFont typeface="Arial"/>
              <a:buChar char="•"/>
            </a:pPr>
            <a:r>
              <a:rPr lang="en-US" sz="2072" b="1">
                <a:solidFill>
                  <a:srgbClr val="FF3131"/>
                </a:solidFill>
                <a:latin typeface="Raleway Bold"/>
                <a:ea typeface="Raleway Bold"/>
                <a:cs typeface="Raleway Bold"/>
                <a:sym typeface="Raleway Bold"/>
              </a:rPr>
              <a:t>Components/Artifacts</a:t>
            </a:r>
            <a:r>
              <a:rPr lang="en-US" sz="2072" b="1">
                <a:solidFill>
                  <a:srgbClr val="FFFFFF"/>
                </a:solidFill>
                <a:latin typeface="Raleway Bold"/>
                <a:ea typeface="Raleway Bold"/>
                <a:cs typeface="Raleway Bold"/>
                <a:sym typeface="Raleway Bold"/>
              </a:rPr>
              <a:t>: Frontend application (HTML/CSS/JS), Backend application (Node.js code), MySQL database instance.</a:t>
            </a:r>
          </a:p>
          <a:p>
            <a:pPr marL="447491" lvl="1" indent="-223746" algn="l">
              <a:lnSpc>
                <a:spcPts val="2155"/>
              </a:lnSpc>
              <a:buFont typeface="Arial"/>
              <a:buChar char="•"/>
            </a:pPr>
            <a:r>
              <a:rPr lang="en-US" sz="2072" b="1">
                <a:solidFill>
                  <a:srgbClr val="FF3131"/>
                </a:solidFill>
                <a:latin typeface="Raleway Bold"/>
                <a:ea typeface="Raleway Bold"/>
                <a:cs typeface="Raleway Bold"/>
                <a:sym typeface="Raleway Bold"/>
              </a:rPr>
              <a:t>Connections</a:t>
            </a:r>
            <a:r>
              <a:rPr lang="en-US" sz="2072" b="1">
                <a:solidFill>
                  <a:srgbClr val="FFFFFF"/>
                </a:solidFill>
                <a:latin typeface="Raleway Bold"/>
                <a:ea typeface="Raleway Bold"/>
                <a:cs typeface="Raleway Bold"/>
                <a:sym typeface="Raleway Bold"/>
              </a:rPr>
              <a:t>: Represents network connections (HTTP, WebSockets, DB connection).</a:t>
            </a:r>
          </a:p>
          <a:p>
            <a:pPr marL="447491" lvl="1" indent="-223746" algn="l">
              <a:lnSpc>
                <a:spcPts val="2155"/>
              </a:lnSpc>
              <a:buFont typeface="Arial"/>
              <a:buChar char="•"/>
            </a:pPr>
            <a:r>
              <a:rPr lang="en-US" sz="2072" b="1">
                <a:solidFill>
                  <a:srgbClr val="FF3131"/>
                </a:solidFill>
                <a:latin typeface="Raleway Bold"/>
                <a:ea typeface="Raleway Bold"/>
                <a:cs typeface="Raleway Bold"/>
                <a:sym typeface="Raleway Bold"/>
              </a:rPr>
              <a:t>Purpose</a:t>
            </a:r>
            <a:r>
              <a:rPr lang="en-US" sz="2072" b="1">
                <a:solidFill>
                  <a:srgbClr val="FFFFFF"/>
                </a:solidFill>
                <a:latin typeface="Raleway Bold"/>
                <a:ea typeface="Raleway Bold"/>
                <a:cs typeface="Raleway Bold"/>
                <a:sym typeface="Raleway Bold"/>
              </a:rPr>
              <a:t>: Shows the physical deployment of software components on hardware nodes.</a:t>
            </a:r>
          </a:p>
        </p:txBody>
      </p:sp>
      <p:sp>
        <p:nvSpPr>
          <p:cNvPr id="10" name="TextBox 10"/>
          <p:cNvSpPr txBox="1"/>
          <p:nvPr/>
        </p:nvSpPr>
        <p:spPr>
          <a:xfrm>
            <a:off x="9144000" y="668687"/>
            <a:ext cx="5292923" cy="700975"/>
          </a:xfrm>
          <a:prstGeom prst="rect">
            <a:avLst/>
          </a:prstGeom>
        </p:spPr>
        <p:txBody>
          <a:bodyPr lIns="0" tIns="0" rIns="0" bIns="0" rtlCol="0" anchor="t">
            <a:spAutoFit/>
          </a:bodyPr>
          <a:lstStyle/>
          <a:p>
            <a:pPr marL="0" lvl="0" indent="0" algn="ctr">
              <a:lnSpc>
                <a:spcPts val="4676"/>
              </a:lnSpc>
              <a:spcBef>
                <a:spcPct val="0"/>
              </a:spcBef>
            </a:pPr>
            <a:r>
              <a:rPr lang="en-US" sz="4496" u="none" strike="noStrike">
                <a:solidFill>
                  <a:srgbClr val="FFFFFF"/>
                </a:solidFill>
                <a:latin typeface="Times New Roman"/>
                <a:ea typeface="Times New Roman"/>
                <a:cs typeface="Times New Roman"/>
                <a:sym typeface="Times New Roman"/>
              </a:rPr>
              <a:t>Deployment Diagram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383202" y="-12639147"/>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grpSp>
        <p:nvGrpSpPr>
          <p:cNvPr id="3" name="Group 3"/>
          <p:cNvGrpSpPr/>
          <p:nvPr/>
        </p:nvGrpSpPr>
        <p:grpSpPr>
          <a:xfrm>
            <a:off x="10132399" y="398309"/>
            <a:ext cx="6448138" cy="9622599"/>
            <a:chOff x="0" y="0"/>
            <a:chExt cx="998985" cy="1490792"/>
          </a:xfrm>
        </p:grpSpPr>
        <p:sp>
          <p:nvSpPr>
            <p:cNvPr id="4" name="Freeform 4"/>
            <p:cNvSpPr/>
            <p:nvPr/>
          </p:nvSpPr>
          <p:spPr>
            <a:xfrm>
              <a:off x="0" y="0"/>
              <a:ext cx="998985" cy="1490792"/>
            </a:xfrm>
            <a:custGeom>
              <a:avLst/>
              <a:gdLst/>
              <a:ahLst/>
              <a:cxnLst/>
              <a:rect l="l" t="t" r="r" b="b"/>
              <a:pathLst>
                <a:path w="998985" h="1490792">
                  <a:moveTo>
                    <a:pt x="0" y="0"/>
                  </a:moveTo>
                  <a:lnTo>
                    <a:pt x="998985" y="0"/>
                  </a:lnTo>
                  <a:lnTo>
                    <a:pt x="998985" y="1490792"/>
                  </a:lnTo>
                  <a:lnTo>
                    <a:pt x="0" y="1490792"/>
                  </a:lnTo>
                  <a:close/>
                </a:path>
              </a:pathLst>
            </a:custGeom>
            <a:blipFill>
              <a:blip r:embed="rId3"/>
              <a:stretch>
                <a:fillRect t="-289" b="-289"/>
              </a:stretch>
            </a:blipFill>
          </p:spPr>
        </p:sp>
      </p:grpSp>
      <p:sp>
        <p:nvSpPr>
          <p:cNvPr id="5" name="TextBox 5"/>
          <p:cNvSpPr txBox="1"/>
          <p:nvPr/>
        </p:nvSpPr>
        <p:spPr>
          <a:xfrm>
            <a:off x="1028700" y="1498789"/>
            <a:ext cx="6936066" cy="7527395"/>
          </a:xfrm>
          <a:prstGeom prst="rect">
            <a:avLst/>
          </a:prstGeom>
        </p:spPr>
        <p:txBody>
          <a:bodyPr lIns="0" tIns="0" rIns="0" bIns="0" rtlCol="0" anchor="t">
            <a:spAutoFit/>
          </a:bodyPr>
          <a:lstStyle/>
          <a:p>
            <a:pPr algn="l">
              <a:lnSpc>
                <a:spcPts val="3284"/>
              </a:lnSpc>
            </a:pPr>
            <a:r>
              <a:rPr lang="en-US" sz="2345" b="1" u="none" strike="noStrike">
                <a:solidFill>
                  <a:srgbClr val="FF3131"/>
                </a:solidFill>
                <a:latin typeface="Raleway Bold"/>
                <a:ea typeface="Raleway Bold"/>
                <a:cs typeface="Raleway Bold"/>
                <a:sym typeface="Raleway Bold"/>
              </a:rPr>
              <a:t>User Registration:</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 User → Browser → Express Server → MySQL DB → Express Server → Browser</a:t>
            </a:r>
          </a:p>
          <a:p>
            <a:pPr algn="just">
              <a:lnSpc>
                <a:spcPts val="3284"/>
              </a:lnSpc>
            </a:pPr>
            <a:r>
              <a:rPr lang="en-US" sz="2345" b="1" u="none" strike="noStrike">
                <a:solidFill>
                  <a:srgbClr val="FF3131"/>
                </a:solidFill>
                <a:latin typeface="Raleway Bold"/>
                <a:ea typeface="Raleway Bold"/>
                <a:cs typeface="Raleway Bold"/>
                <a:sym typeface="Raleway Bold"/>
              </a:rPr>
              <a:t>User Login:</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 User → Browser → Express Server → MySQL DB → Express Server → Browser</a:t>
            </a:r>
          </a:p>
          <a:p>
            <a:pPr algn="l">
              <a:lnSpc>
                <a:spcPts val="3284"/>
              </a:lnSpc>
            </a:pPr>
            <a:r>
              <a:rPr lang="en-US" sz="2345" b="1" u="none" strike="noStrike">
                <a:solidFill>
                  <a:srgbClr val="FF3131"/>
                </a:solidFill>
                <a:latin typeface="Raleway Bold"/>
                <a:ea typeface="Raleway Bold"/>
                <a:cs typeface="Raleway Bold"/>
                <a:sym typeface="Raleway Bold"/>
              </a:rPr>
              <a:t>Room Creation &amp; Join:</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Host (User A): Browser → WS Server (create room)</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Joiner (User B): Browser → WS Server (join room)</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Approval Flow: WS Server → User A (approval request) → WS Server (approval response) → User B (approval result)</a:t>
            </a:r>
          </a:p>
          <a:p>
            <a:pPr algn="l">
              <a:lnSpc>
                <a:spcPts val="3284"/>
              </a:lnSpc>
            </a:pPr>
            <a:r>
              <a:rPr lang="en-US" sz="2345" b="1" u="none" strike="noStrike">
                <a:solidFill>
                  <a:srgbClr val="FF3131"/>
                </a:solidFill>
                <a:latin typeface="Raleway Bold"/>
                <a:ea typeface="Raleway Bold"/>
                <a:cs typeface="Raleway Bold"/>
                <a:sym typeface="Raleway Bold"/>
              </a:rPr>
              <a:t>WebRTC Signaling &amp; DataChannel:</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User A ↔ WS Server (send offer) → User B</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User B ↔ WS Server (send answer) → User A</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Both exchange ICE candidates via WS Server</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Direct RTCDataChannel is established for actual chat data</a:t>
            </a:r>
          </a:p>
          <a:p>
            <a:pPr algn="l">
              <a:lnSpc>
                <a:spcPts val="3284"/>
              </a:lnSpc>
            </a:pPr>
            <a:r>
              <a:rPr lang="en-US" sz="2345" b="1" u="none" strike="noStrike">
                <a:solidFill>
                  <a:srgbClr val="FF3131"/>
                </a:solidFill>
                <a:latin typeface="Raleway Bold"/>
                <a:ea typeface="Raleway Bold"/>
                <a:cs typeface="Raleway Bold"/>
                <a:sym typeface="Raleway Bold"/>
              </a:rPr>
              <a:t>Purpose:</a:t>
            </a:r>
          </a:p>
          <a:p>
            <a:pPr marL="840232" lvl="2" indent="-280077" algn="l">
              <a:lnSpc>
                <a:spcPts val="2724"/>
              </a:lnSpc>
              <a:spcBef>
                <a:spcPct val="0"/>
              </a:spcBef>
              <a:buFont typeface="Arial"/>
              <a:buChar char="⚬"/>
            </a:pPr>
            <a:r>
              <a:rPr lang="en-US" sz="1945" b="1" u="none" strike="noStrike">
                <a:solidFill>
                  <a:srgbClr val="FFFFFA"/>
                </a:solidFill>
                <a:latin typeface="Raleway Bold"/>
                <a:ea typeface="Raleway Bold"/>
                <a:cs typeface="Raleway Bold"/>
                <a:sym typeface="Raleway Bold"/>
              </a:rPr>
              <a:t> Demonstrates the order of interactions between system components over time.</a:t>
            </a:r>
          </a:p>
        </p:txBody>
      </p:sp>
      <p:sp>
        <p:nvSpPr>
          <p:cNvPr id="6" name="TextBox 6"/>
          <p:cNvSpPr txBox="1"/>
          <p:nvPr/>
        </p:nvSpPr>
        <p:spPr>
          <a:xfrm>
            <a:off x="1028700" y="668687"/>
            <a:ext cx="4558605" cy="700975"/>
          </a:xfrm>
          <a:prstGeom prst="rect">
            <a:avLst/>
          </a:prstGeom>
        </p:spPr>
        <p:txBody>
          <a:bodyPr lIns="0" tIns="0" rIns="0" bIns="0" rtlCol="0" anchor="t">
            <a:spAutoFit/>
          </a:bodyPr>
          <a:lstStyle/>
          <a:p>
            <a:pPr marL="0" lvl="0" indent="0" algn="ctr">
              <a:lnSpc>
                <a:spcPts val="4676"/>
              </a:lnSpc>
              <a:spcBef>
                <a:spcPct val="0"/>
              </a:spcBef>
            </a:pPr>
            <a:r>
              <a:rPr lang="en-US" sz="4496" u="none" strike="noStrike">
                <a:solidFill>
                  <a:srgbClr val="FFFFFF"/>
                </a:solidFill>
                <a:latin typeface="Times New Roman"/>
                <a:ea typeface="Times New Roman"/>
                <a:cs typeface="Times New Roman"/>
                <a:sym typeface="Times New Roman"/>
              </a:rPr>
              <a:t>Sequence Diagram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949675" y="5429205"/>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grpSp>
        <p:nvGrpSpPr>
          <p:cNvPr id="3" name="Group 3"/>
          <p:cNvGrpSpPr/>
          <p:nvPr/>
        </p:nvGrpSpPr>
        <p:grpSpPr>
          <a:xfrm rot="2087854">
            <a:off x="7256483" y="4298310"/>
            <a:ext cx="3775035" cy="377503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id="5" name="TextBox 5"/>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grpSp>
        <p:nvGrpSpPr>
          <p:cNvPr id="6" name="Group 6"/>
          <p:cNvGrpSpPr/>
          <p:nvPr/>
        </p:nvGrpSpPr>
        <p:grpSpPr>
          <a:xfrm rot="2087854">
            <a:off x="2403831" y="4285380"/>
            <a:ext cx="3775035" cy="377503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id="8" name="TextBox 8"/>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grpSp>
        <p:nvGrpSpPr>
          <p:cNvPr id="9" name="Group 9"/>
          <p:cNvGrpSpPr/>
          <p:nvPr/>
        </p:nvGrpSpPr>
        <p:grpSpPr>
          <a:xfrm rot="2087854">
            <a:off x="12171327" y="4285380"/>
            <a:ext cx="3775035" cy="377503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id="11" name="TextBox 11"/>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12" name="Freeform 12"/>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13" name="Freeform 13"/>
          <p:cNvSpPr/>
          <p:nvPr/>
        </p:nvSpPr>
        <p:spPr>
          <a:xfrm>
            <a:off x="2051607" y="1061398"/>
            <a:ext cx="551236" cy="518162"/>
          </a:xfrm>
          <a:custGeom>
            <a:avLst/>
            <a:gdLst/>
            <a:ahLst/>
            <a:cxnLst/>
            <a:rect l="l" t="t" r="r" b="b"/>
            <a:pathLst>
              <a:path w="551236" h="518162">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2174577" y="1889904"/>
            <a:ext cx="14511412" cy="1307404"/>
          </a:xfrm>
          <a:prstGeom prst="rect">
            <a:avLst/>
          </a:prstGeom>
        </p:spPr>
        <p:txBody>
          <a:bodyPr lIns="0" tIns="0" rIns="0" bIns="0" rtlCol="0" anchor="t">
            <a:spAutoFit/>
          </a:bodyPr>
          <a:lstStyle/>
          <a:p>
            <a:pPr marL="0" lvl="0" indent="0" algn="ctr">
              <a:lnSpc>
                <a:spcPts val="8696"/>
              </a:lnSpc>
              <a:spcBef>
                <a:spcPct val="0"/>
              </a:spcBef>
            </a:pPr>
            <a:r>
              <a:rPr lang="en-US" sz="8362" u="none" strike="noStrike">
                <a:solidFill>
                  <a:srgbClr val="FFFFFF"/>
                </a:solidFill>
                <a:latin typeface="Times New Roman"/>
                <a:ea typeface="Times New Roman"/>
                <a:cs typeface="Times New Roman"/>
                <a:sym typeface="Times New Roman"/>
              </a:rPr>
              <a:t>Implementation</a:t>
            </a:r>
          </a:p>
        </p:txBody>
      </p:sp>
      <p:sp>
        <p:nvSpPr>
          <p:cNvPr id="15" name="Freeform 15"/>
          <p:cNvSpPr/>
          <p:nvPr/>
        </p:nvSpPr>
        <p:spPr>
          <a:xfrm>
            <a:off x="3491447" y="3887405"/>
            <a:ext cx="1531575" cy="1537165"/>
          </a:xfrm>
          <a:custGeom>
            <a:avLst/>
            <a:gdLst/>
            <a:ahLst/>
            <a:cxnLst/>
            <a:rect l="l" t="t" r="r" b="b"/>
            <a:pathLst>
              <a:path w="1531575" h="1537165">
                <a:moveTo>
                  <a:pt x="0" y="0"/>
                </a:moveTo>
                <a:lnTo>
                  <a:pt x="1531575" y="0"/>
                </a:lnTo>
                <a:lnTo>
                  <a:pt x="1531575" y="1537165"/>
                </a:lnTo>
                <a:lnTo>
                  <a:pt x="0" y="1537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2886728" y="1156371"/>
            <a:ext cx="2741013" cy="356792"/>
          </a:xfrm>
          <a:prstGeom prst="rect">
            <a:avLst/>
          </a:prstGeom>
        </p:spPr>
        <p:txBody>
          <a:bodyPr lIns="0" tIns="0" rIns="0" bIns="0" rtlCol="0" anchor="t">
            <a:spAutoFit/>
          </a:bodyPr>
          <a:lstStyle/>
          <a:p>
            <a:pPr algn="l">
              <a:lnSpc>
                <a:spcPts val="2661"/>
              </a:lnSpc>
              <a:spcBef>
                <a:spcPct val="0"/>
              </a:spcBef>
            </a:pPr>
            <a:r>
              <a:rPr lang="en-US" sz="2558">
                <a:solidFill>
                  <a:srgbClr val="FFFFFF"/>
                </a:solidFill>
                <a:latin typeface="Raleway"/>
                <a:ea typeface="Raleway"/>
                <a:cs typeface="Raleway"/>
                <a:sym typeface="Raleway"/>
              </a:rPr>
              <a:t>PrivChat</a:t>
            </a:r>
          </a:p>
        </p:txBody>
      </p:sp>
      <p:sp>
        <p:nvSpPr>
          <p:cNvPr id="17" name="Freeform 17"/>
          <p:cNvSpPr/>
          <p:nvPr/>
        </p:nvSpPr>
        <p:spPr>
          <a:xfrm>
            <a:off x="8378212" y="3889723"/>
            <a:ext cx="1531575" cy="1537165"/>
          </a:xfrm>
          <a:custGeom>
            <a:avLst/>
            <a:gdLst/>
            <a:ahLst/>
            <a:cxnLst/>
            <a:rect l="l" t="t" r="r" b="b"/>
            <a:pathLst>
              <a:path w="1531575" h="1537165">
                <a:moveTo>
                  <a:pt x="0" y="0"/>
                </a:moveTo>
                <a:lnTo>
                  <a:pt x="1531576" y="0"/>
                </a:lnTo>
                <a:lnTo>
                  <a:pt x="1531576" y="1537165"/>
                </a:lnTo>
                <a:lnTo>
                  <a:pt x="0" y="1537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3264978" y="3892040"/>
            <a:ext cx="1531575" cy="1537165"/>
          </a:xfrm>
          <a:custGeom>
            <a:avLst/>
            <a:gdLst/>
            <a:ahLst/>
            <a:cxnLst/>
            <a:rect l="l" t="t" r="r" b="b"/>
            <a:pathLst>
              <a:path w="1531575" h="1537165">
                <a:moveTo>
                  <a:pt x="0" y="0"/>
                </a:moveTo>
                <a:lnTo>
                  <a:pt x="1531575" y="0"/>
                </a:lnTo>
                <a:lnTo>
                  <a:pt x="1531575" y="1537165"/>
                </a:lnTo>
                <a:lnTo>
                  <a:pt x="0" y="15371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3231578" y="5907127"/>
            <a:ext cx="2119541" cy="490725"/>
          </a:xfrm>
          <a:prstGeom prst="rect">
            <a:avLst/>
          </a:prstGeom>
        </p:spPr>
        <p:txBody>
          <a:bodyPr lIns="0" tIns="0" rIns="0" bIns="0" rtlCol="0" anchor="t">
            <a:spAutoFit/>
          </a:bodyPr>
          <a:lstStyle/>
          <a:p>
            <a:pPr algn="ctr">
              <a:lnSpc>
                <a:spcPts val="3927"/>
              </a:lnSpc>
            </a:pPr>
            <a:r>
              <a:rPr lang="en-US" sz="2805" b="1">
                <a:solidFill>
                  <a:srgbClr val="FFFFFA"/>
                </a:solidFill>
                <a:latin typeface="Raleway Bold"/>
                <a:ea typeface="Raleway Bold"/>
                <a:cs typeface="Raleway Bold"/>
                <a:sym typeface="Raleway Bold"/>
              </a:rPr>
              <a:t>Algorithm</a:t>
            </a:r>
          </a:p>
        </p:txBody>
      </p:sp>
      <p:sp>
        <p:nvSpPr>
          <p:cNvPr id="20" name="TextBox 20"/>
          <p:cNvSpPr txBox="1"/>
          <p:nvPr/>
        </p:nvSpPr>
        <p:spPr>
          <a:xfrm>
            <a:off x="7893729" y="5907127"/>
            <a:ext cx="2500541" cy="490725"/>
          </a:xfrm>
          <a:prstGeom prst="rect">
            <a:avLst/>
          </a:prstGeom>
        </p:spPr>
        <p:txBody>
          <a:bodyPr lIns="0" tIns="0" rIns="0" bIns="0" rtlCol="0" anchor="t">
            <a:spAutoFit/>
          </a:bodyPr>
          <a:lstStyle/>
          <a:p>
            <a:pPr algn="ctr">
              <a:lnSpc>
                <a:spcPts val="3927"/>
              </a:lnSpc>
            </a:pPr>
            <a:r>
              <a:rPr lang="en-US" sz="2805" b="1">
                <a:solidFill>
                  <a:srgbClr val="FFFFFA"/>
                </a:solidFill>
                <a:latin typeface="Raleway Bold"/>
                <a:ea typeface="Raleway Bold"/>
                <a:cs typeface="Raleway Bold"/>
                <a:sym typeface="Raleway Bold"/>
              </a:rPr>
              <a:t>Coding </a:t>
            </a:r>
          </a:p>
        </p:txBody>
      </p:sp>
      <p:sp>
        <p:nvSpPr>
          <p:cNvPr id="21" name="TextBox 21"/>
          <p:cNvSpPr txBox="1"/>
          <p:nvPr/>
        </p:nvSpPr>
        <p:spPr>
          <a:xfrm>
            <a:off x="12780495" y="5907127"/>
            <a:ext cx="2500541" cy="490725"/>
          </a:xfrm>
          <a:prstGeom prst="rect">
            <a:avLst/>
          </a:prstGeom>
        </p:spPr>
        <p:txBody>
          <a:bodyPr lIns="0" tIns="0" rIns="0" bIns="0" rtlCol="0" anchor="t">
            <a:spAutoFit/>
          </a:bodyPr>
          <a:lstStyle/>
          <a:p>
            <a:pPr algn="ctr">
              <a:lnSpc>
                <a:spcPts val="3927"/>
              </a:lnSpc>
            </a:pPr>
            <a:r>
              <a:rPr lang="en-US" sz="2805" b="1">
                <a:solidFill>
                  <a:srgbClr val="FFFFFA"/>
                </a:solidFill>
                <a:latin typeface="Raleway Bold"/>
                <a:ea typeface="Raleway Bold"/>
                <a:cs typeface="Raleway Bold"/>
                <a:sym typeface="Raleway Bold"/>
              </a:rPr>
              <a:t>Testing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309625" y="-12757870"/>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3" name="Freeform 3"/>
          <p:cNvSpPr/>
          <p:nvPr/>
        </p:nvSpPr>
        <p:spPr>
          <a:xfrm>
            <a:off x="-8140649" y="7241479"/>
            <a:ext cx="17956749" cy="16232393"/>
          </a:xfrm>
          <a:custGeom>
            <a:avLst/>
            <a:gdLst/>
            <a:ahLst/>
            <a:cxnLst/>
            <a:rect l="l" t="t" r="r" b="b"/>
            <a:pathLst>
              <a:path w="17956749" h="16232393">
                <a:moveTo>
                  <a:pt x="0" y="0"/>
                </a:moveTo>
                <a:lnTo>
                  <a:pt x="17956749" y="0"/>
                </a:lnTo>
                <a:lnTo>
                  <a:pt x="17956749" y="16232393"/>
                </a:lnTo>
                <a:lnTo>
                  <a:pt x="0" y="16232393"/>
                </a:lnTo>
                <a:lnTo>
                  <a:pt x="0" y="0"/>
                </a:lnTo>
                <a:close/>
              </a:path>
            </a:pathLst>
          </a:custGeom>
          <a:blipFill>
            <a:blip r:embed="rId2"/>
            <a:stretch>
              <a:fillRect t="-11178"/>
            </a:stretch>
          </a:blipFill>
        </p:spPr>
      </p:sp>
      <p:grpSp>
        <p:nvGrpSpPr>
          <p:cNvPr id="4" name="Group 4"/>
          <p:cNvGrpSpPr/>
          <p:nvPr/>
        </p:nvGrpSpPr>
        <p:grpSpPr>
          <a:xfrm rot="2087854">
            <a:off x="-6068806" y="-1152546"/>
            <a:ext cx="12474391" cy="124743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23850" cap="sq">
              <a:gradFill>
                <a:gsLst>
                  <a:gs pos="0">
                    <a:srgbClr val="F5DFF0">
                      <a:alpha val="29500"/>
                    </a:srgbClr>
                  </a:gs>
                  <a:gs pos="100000">
                    <a:srgbClr val="C6269E">
                      <a:alpha val="100000"/>
                    </a:srgbClr>
                  </a:gs>
                </a:gsLst>
                <a:lin ang="0"/>
              </a:gradFill>
              <a:prstDash val="solid"/>
              <a:miter/>
            </a:ln>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7" name="TextBox 7"/>
          <p:cNvSpPr txBox="1"/>
          <p:nvPr/>
        </p:nvSpPr>
        <p:spPr>
          <a:xfrm>
            <a:off x="7962239" y="2408030"/>
            <a:ext cx="8568983" cy="6137009"/>
          </a:xfrm>
          <a:prstGeom prst="rect">
            <a:avLst/>
          </a:prstGeom>
        </p:spPr>
        <p:txBody>
          <a:bodyPr lIns="0" tIns="0" rIns="0" bIns="0" rtlCol="0" anchor="t">
            <a:spAutoFit/>
          </a:bodyPr>
          <a:lstStyle/>
          <a:p>
            <a:pPr algn="l">
              <a:lnSpc>
                <a:spcPts val="3514"/>
              </a:lnSpc>
            </a:pPr>
            <a:r>
              <a:rPr lang="en-US" sz="2510" u="none" strike="noStrike">
                <a:solidFill>
                  <a:srgbClr val="FF3131"/>
                </a:solidFill>
                <a:latin typeface="Raleway"/>
                <a:ea typeface="Raleway"/>
                <a:cs typeface="Raleway"/>
                <a:sym typeface="Raleway"/>
              </a:rPr>
              <a:t>Password Hashing (Bcrypt):</a:t>
            </a:r>
          </a:p>
          <a:p>
            <a:pPr marL="1084030" lvl="2" indent="-361343" algn="l">
              <a:lnSpc>
                <a:spcPts val="3514"/>
              </a:lnSpc>
              <a:spcBef>
                <a:spcPct val="0"/>
              </a:spcBef>
              <a:buFont typeface="Arial"/>
              <a:buChar char="⚬"/>
            </a:pPr>
            <a:r>
              <a:rPr lang="en-US" sz="2510" u="none" strike="noStrike">
                <a:solidFill>
                  <a:srgbClr val="FFFFFA"/>
                </a:solidFill>
                <a:latin typeface="Raleway"/>
                <a:ea typeface="Raleway"/>
                <a:cs typeface="Raleway"/>
                <a:sym typeface="Raleway"/>
              </a:rPr>
              <a:t> Uses an adaptive key derivation function where a random salt is generated and combined with the user’s password; the salted input is hashed with a configurable cost factor (typically 10) and stored (including the salt). Login verification is done by re-hashing the input password via bcrypt.compare().</a:t>
            </a:r>
          </a:p>
          <a:p>
            <a:pPr algn="l">
              <a:lnSpc>
                <a:spcPts val="3514"/>
              </a:lnSpc>
            </a:pPr>
            <a:r>
              <a:rPr lang="en-US" sz="2510" u="none" strike="noStrike">
                <a:solidFill>
                  <a:srgbClr val="FF3131"/>
                </a:solidFill>
                <a:latin typeface="Raleway"/>
                <a:ea typeface="Raleway"/>
                <a:cs typeface="Raleway"/>
                <a:sym typeface="Raleway"/>
              </a:rPr>
              <a:t>WebRTC Signaling</a:t>
            </a:r>
            <a:r>
              <a:rPr lang="en-US" sz="2510" u="none" strike="noStrike">
                <a:solidFill>
                  <a:srgbClr val="FFFFFA"/>
                </a:solidFill>
                <a:latin typeface="Raleway"/>
                <a:ea typeface="Raleway"/>
                <a:cs typeface="Raleway"/>
                <a:sym typeface="Raleway"/>
              </a:rPr>
              <a:t>:</a:t>
            </a:r>
          </a:p>
          <a:p>
            <a:pPr marL="1084030" lvl="2" indent="-361343" algn="l">
              <a:lnSpc>
                <a:spcPts val="3514"/>
              </a:lnSpc>
              <a:spcBef>
                <a:spcPct val="0"/>
              </a:spcBef>
              <a:buFont typeface="Arial"/>
              <a:buChar char="⚬"/>
            </a:pPr>
            <a:r>
              <a:rPr lang="en-US" sz="2510" u="none" strike="noStrike">
                <a:solidFill>
                  <a:srgbClr val="FFFFFA"/>
                </a:solidFill>
                <a:latin typeface="Raleway"/>
                <a:ea typeface="Raleway"/>
                <a:cs typeface="Raleway"/>
                <a:sym typeface="Raleway"/>
              </a:rPr>
              <a:t> Sets up a P2P connection via an offer/answer exchange using SDP (exchanging connection and codec details) followed by an ICE candidate exchange to find a viable network path, even behind NATs/firewalls.</a:t>
            </a:r>
          </a:p>
          <a:p>
            <a:pPr algn="l">
              <a:lnSpc>
                <a:spcPts val="3514"/>
              </a:lnSpc>
              <a:spcBef>
                <a:spcPct val="0"/>
              </a:spcBef>
            </a:pPr>
            <a:endParaRPr lang="en-US" sz="2510" u="none" strike="noStrike">
              <a:solidFill>
                <a:srgbClr val="FFFFFA"/>
              </a:solidFill>
              <a:latin typeface="Raleway"/>
              <a:ea typeface="Raleway"/>
              <a:cs typeface="Raleway"/>
              <a:sym typeface="Raleway"/>
            </a:endParaRPr>
          </a:p>
        </p:txBody>
      </p:sp>
      <p:grpSp>
        <p:nvGrpSpPr>
          <p:cNvPr id="8" name="Group 8"/>
          <p:cNvGrpSpPr/>
          <p:nvPr/>
        </p:nvGrpSpPr>
        <p:grpSpPr>
          <a:xfrm>
            <a:off x="510894" y="4389273"/>
            <a:ext cx="5054767" cy="1390754"/>
            <a:chOff x="0" y="0"/>
            <a:chExt cx="6739689" cy="1854338"/>
          </a:xfrm>
        </p:grpSpPr>
        <p:sp>
          <p:nvSpPr>
            <p:cNvPr id="9" name="TextBox 9"/>
            <p:cNvSpPr txBox="1"/>
            <p:nvPr/>
          </p:nvSpPr>
          <p:spPr>
            <a:xfrm>
              <a:off x="0" y="1107201"/>
              <a:ext cx="5441267" cy="545856"/>
            </a:xfrm>
            <a:prstGeom prst="rect">
              <a:avLst/>
            </a:prstGeom>
          </p:spPr>
          <p:txBody>
            <a:bodyPr lIns="0" tIns="0" rIns="0" bIns="0" rtlCol="0" anchor="t">
              <a:spAutoFit/>
            </a:bodyPr>
            <a:lstStyle/>
            <a:p>
              <a:pPr algn="l">
                <a:lnSpc>
                  <a:spcPts val="2945"/>
                </a:lnSpc>
                <a:spcBef>
                  <a:spcPct val="0"/>
                </a:spcBef>
              </a:pPr>
              <a:r>
                <a:rPr lang="en-US" sz="2832" b="1">
                  <a:solidFill>
                    <a:srgbClr val="C6269E"/>
                  </a:solidFill>
                  <a:latin typeface="Raleway Bold"/>
                  <a:ea typeface="Raleway Bold"/>
                  <a:cs typeface="Raleway Bold"/>
                  <a:sym typeface="Raleway Bold"/>
                </a:rPr>
                <a:t>Algorithm</a:t>
              </a:r>
            </a:p>
          </p:txBody>
        </p:sp>
        <p:sp>
          <p:nvSpPr>
            <p:cNvPr id="10" name="TextBox 10"/>
            <p:cNvSpPr txBox="1"/>
            <p:nvPr/>
          </p:nvSpPr>
          <p:spPr>
            <a:xfrm>
              <a:off x="0" y="76200"/>
              <a:ext cx="6739689" cy="1778138"/>
            </a:xfrm>
            <a:prstGeom prst="rect">
              <a:avLst/>
            </a:prstGeom>
          </p:spPr>
          <p:txBody>
            <a:bodyPr lIns="0" tIns="0" rIns="0" bIns="0" rtlCol="0" anchor="t">
              <a:spAutoFit/>
            </a:bodyPr>
            <a:lstStyle/>
            <a:p>
              <a:pPr algn="l">
                <a:lnSpc>
                  <a:spcPts val="5094"/>
                </a:lnSpc>
              </a:pPr>
              <a:r>
                <a:rPr lang="en-US" sz="4898" b="1">
                  <a:solidFill>
                    <a:srgbClr val="FFFFFF"/>
                  </a:solidFill>
                  <a:latin typeface="Raleway Heavy"/>
                  <a:ea typeface="Raleway Heavy"/>
                  <a:cs typeface="Raleway Heavy"/>
                  <a:sym typeface="Raleway Heavy"/>
                </a:rPr>
                <a:t>Implementation</a:t>
              </a:r>
            </a:p>
            <a:p>
              <a:pPr algn="l">
                <a:lnSpc>
                  <a:spcPts val="5094"/>
                </a:lnSpc>
                <a:spcBef>
                  <a:spcPct val="0"/>
                </a:spcBef>
              </a:pPr>
              <a:endParaRPr lang="en-US" sz="4898" b="1">
                <a:solidFill>
                  <a:srgbClr val="FFFFFF"/>
                </a:solidFill>
                <a:latin typeface="Raleway Heavy"/>
                <a:ea typeface="Raleway Heavy"/>
                <a:cs typeface="Raleway Heavy"/>
                <a:sym typeface="Raleway Heavy"/>
              </a:endParaRPr>
            </a:p>
          </p:txBody>
        </p:sp>
      </p:grpSp>
      <p:sp>
        <p:nvSpPr>
          <p:cNvPr id="11" name="TextBox 11"/>
          <p:cNvSpPr txBox="1"/>
          <p:nvPr/>
        </p:nvSpPr>
        <p:spPr>
          <a:xfrm>
            <a:off x="8433338" y="1473242"/>
            <a:ext cx="2765524" cy="700975"/>
          </a:xfrm>
          <a:prstGeom prst="rect">
            <a:avLst/>
          </a:prstGeom>
        </p:spPr>
        <p:txBody>
          <a:bodyPr lIns="0" tIns="0" rIns="0" bIns="0" rtlCol="0" anchor="t">
            <a:spAutoFit/>
          </a:bodyPr>
          <a:lstStyle/>
          <a:p>
            <a:pPr algn="ctr">
              <a:lnSpc>
                <a:spcPts val="4676"/>
              </a:lnSpc>
              <a:spcBef>
                <a:spcPct val="0"/>
              </a:spcBef>
            </a:pPr>
            <a:r>
              <a:rPr lang="en-US" sz="4496">
                <a:solidFill>
                  <a:srgbClr val="FFFFFF"/>
                </a:solidFill>
                <a:latin typeface="Times New Roman"/>
                <a:ea typeface="Times New Roman"/>
                <a:cs typeface="Times New Roman"/>
                <a:sym typeface="Times New Roman"/>
              </a:rPr>
              <a:t>Algorithms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309625" y="-12757870"/>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3" name="Freeform 3"/>
          <p:cNvSpPr/>
          <p:nvPr/>
        </p:nvSpPr>
        <p:spPr>
          <a:xfrm>
            <a:off x="-8140649" y="7241479"/>
            <a:ext cx="17956749" cy="16232393"/>
          </a:xfrm>
          <a:custGeom>
            <a:avLst/>
            <a:gdLst/>
            <a:ahLst/>
            <a:cxnLst/>
            <a:rect l="l" t="t" r="r" b="b"/>
            <a:pathLst>
              <a:path w="17956749" h="16232393">
                <a:moveTo>
                  <a:pt x="0" y="0"/>
                </a:moveTo>
                <a:lnTo>
                  <a:pt x="17956749" y="0"/>
                </a:lnTo>
                <a:lnTo>
                  <a:pt x="17956749" y="16232393"/>
                </a:lnTo>
                <a:lnTo>
                  <a:pt x="0" y="16232393"/>
                </a:lnTo>
                <a:lnTo>
                  <a:pt x="0" y="0"/>
                </a:lnTo>
                <a:close/>
              </a:path>
            </a:pathLst>
          </a:custGeom>
          <a:blipFill>
            <a:blip r:embed="rId2"/>
            <a:stretch>
              <a:fillRect t="-11178"/>
            </a:stretch>
          </a:blipFill>
        </p:spPr>
      </p:sp>
      <p:grpSp>
        <p:nvGrpSpPr>
          <p:cNvPr id="4" name="Group 4"/>
          <p:cNvGrpSpPr/>
          <p:nvPr/>
        </p:nvGrpSpPr>
        <p:grpSpPr>
          <a:xfrm rot="2087854">
            <a:off x="-6068806" y="-1152546"/>
            <a:ext cx="12474391" cy="124743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23850" cap="sq">
              <a:gradFill>
                <a:gsLst>
                  <a:gs pos="0">
                    <a:srgbClr val="F5DFF0">
                      <a:alpha val="29500"/>
                    </a:srgbClr>
                  </a:gs>
                  <a:gs pos="100000">
                    <a:srgbClr val="C6269E">
                      <a:alpha val="100000"/>
                    </a:srgbClr>
                  </a:gs>
                </a:gsLst>
                <a:lin ang="0"/>
              </a:gradFill>
              <a:prstDash val="solid"/>
              <a:miter/>
            </a:ln>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7" name="TextBox 7"/>
          <p:cNvSpPr txBox="1"/>
          <p:nvPr/>
        </p:nvSpPr>
        <p:spPr>
          <a:xfrm>
            <a:off x="7899985" y="2199515"/>
            <a:ext cx="8480085" cy="6017919"/>
          </a:xfrm>
          <a:prstGeom prst="rect">
            <a:avLst/>
          </a:prstGeom>
        </p:spPr>
        <p:txBody>
          <a:bodyPr lIns="0" tIns="0" rIns="0" bIns="0" rtlCol="0" anchor="t">
            <a:spAutoFit/>
          </a:bodyPr>
          <a:lstStyle/>
          <a:p>
            <a:pPr algn="l">
              <a:lnSpc>
                <a:spcPts val="3603"/>
              </a:lnSpc>
            </a:pPr>
            <a:r>
              <a:rPr lang="en-US" sz="2574" u="none" strike="noStrike">
                <a:solidFill>
                  <a:srgbClr val="FF3131"/>
                </a:solidFill>
                <a:latin typeface="Raleway"/>
                <a:ea typeface="Raleway"/>
                <a:cs typeface="Raleway"/>
                <a:sym typeface="Raleway"/>
              </a:rPr>
              <a:t>Backend (Node.js, Express, WS)</a:t>
            </a:r>
            <a:r>
              <a:rPr lang="en-US" sz="2574" u="none" strike="noStrike">
                <a:solidFill>
                  <a:srgbClr val="FFFFFA"/>
                </a:solidFill>
                <a:latin typeface="Raleway"/>
                <a:ea typeface="Raleway"/>
                <a:cs typeface="Raleway"/>
                <a:sym typeface="Raleway"/>
              </a:rPr>
              <a:t>:</a:t>
            </a:r>
          </a:p>
          <a:p>
            <a:pPr marL="938767" lvl="2" indent="-312922" algn="l">
              <a:lnSpc>
                <a:spcPts val="3043"/>
              </a:lnSpc>
              <a:buFont typeface="Arial"/>
              <a:buChar char="⚬"/>
            </a:pPr>
            <a:r>
              <a:rPr lang="en-US" sz="2174" u="none" strike="noStrike">
                <a:solidFill>
                  <a:srgbClr val="FFFFFA"/>
                </a:solidFill>
                <a:latin typeface="Raleway"/>
                <a:ea typeface="Raleway"/>
                <a:cs typeface="Raleway"/>
                <a:sym typeface="Raleway"/>
              </a:rPr>
              <a:t>Language &amp; Structure: JavaScript following the MVC pattern with middleware for session/authentication.</a:t>
            </a:r>
          </a:p>
          <a:p>
            <a:pPr marL="895585" lvl="2" indent="-298528" algn="l">
              <a:lnSpc>
                <a:spcPts val="2903"/>
              </a:lnSpc>
              <a:spcBef>
                <a:spcPct val="0"/>
              </a:spcBef>
              <a:buFont typeface="Arial"/>
              <a:buChar char="⚬"/>
            </a:pPr>
            <a:r>
              <a:rPr lang="en-US" sz="2074" u="none" strike="noStrike">
                <a:solidFill>
                  <a:srgbClr val="FFFFFA"/>
                </a:solidFill>
                <a:latin typeface="Raleway"/>
                <a:ea typeface="Raleway"/>
                <a:cs typeface="Raleway"/>
                <a:sym typeface="Raleway"/>
              </a:rPr>
              <a:t>Database Interaction: Uses the mysql module with secure asynchronous queries (via prepared statements).</a:t>
            </a:r>
          </a:p>
          <a:p>
            <a:pPr marL="895585" lvl="2" indent="-298528" algn="l">
              <a:lnSpc>
                <a:spcPts val="2903"/>
              </a:lnSpc>
              <a:spcBef>
                <a:spcPct val="0"/>
              </a:spcBef>
              <a:buFont typeface="Arial"/>
              <a:buChar char="⚬"/>
            </a:pPr>
            <a:r>
              <a:rPr lang="en-US" sz="2074" u="none" strike="noStrike">
                <a:solidFill>
                  <a:srgbClr val="FFFFFA"/>
                </a:solidFill>
                <a:latin typeface="Raleway"/>
                <a:ea typeface="Raleway"/>
                <a:cs typeface="Raleway"/>
                <a:sym typeface="Raleway"/>
              </a:rPr>
              <a:t>WebSocket Handling: Employs the ws library to manage connections and route messages between clients.</a:t>
            </a:r>
          </a:p>
          <a:p>
            <a:pPr algn="l">
              <a:lnSpc>
                <a:spcPts val="2903"/>
              </a:lnSpc>
              <a:spcBef>
                <a:spcPct val="0"/>
              </a:spcBef>
            </a:pPr>
            <a:endParaRPr lang="en-US" sz="2074" u="none" strike="noStrike">
              <a:solidFill>
                <a:srgbClr val="FFFFFA"/>
              </a:solidFill>
              <a:latin typeface="Raleway"/>
              <a:ea typeface="Raleway"/>
              <a:cs typeface="Raleway"/>
              <a:sym typeface="Raleway"/>
            </a:endParaRPr>
          </a:p>
          <a:p>
            <a:pPr algn="l">
              <a:lnSpc>
                <a:spcPts val="3603"/>
              </a:lnSpc>
            </a:pPr>
            <a:r>
              <a:rPr lang="en-US" sz="2574" u="none" strike="noStrike">
                <a:solidFill>
                  <a:srgbClr val="FF3131"/>
                </a:solidFill>
                <a:latin typeface="Raleway"/>
                <a:ea typeface="Raleway"/>
                <a:cs typeface="Raleway"/>
                <a:sym typeface="Raleway"/>
              </a:rPr>
              <a:t>Frontend (HTML, CSS, JavaScript, HBS)</a:t>
            </a:r>
            <a:r>
              <a:rPr lang="en-US" sz="2574" u="none" strike="noStrike">
                <a:solidFill>
                  <a:srgbClr val="FFFFFA"/>
                </a:solidFill>
                <a:latin typeface="Raleway"/>
                <a:ea typeface="Raleway"/>
                <a:cs typeface="Raleway"/>
                <a:sym typeface="Raleway"/>
              </a:rPr>
              <a:t>:</a:t>
            </a:r>
          </a:p>
          <a:p>
            <a:pPr marL="895585" lvl="2" indent="-298528" algn="l">
              <a:lnSpc>
                <a:spcPts val="2903"/>
              </a:lnSpc>
              <a:spcBef>
                <a:spcPct val="0"/>
              </a:spcBef>
              <a:buFont typeface="Arial"/>
              <a:buChar char="⚬"/>
            </a:pPr>
            <a:r>
              <a:rPr lang="en-US" sz="2074" u="none" strike="noStrike">
                <a:solidFill>
                  <a:srgbClr val="FFFFFA"/>
                </a:solidFill>
                <a:latin typeface="Raleway"/>
                <a:ea typeface="Raleway"/>
                <a:cs typeface="Raleway"/>
                <a:sym typeface="Raleway"/>
              </a:rPr>
              <a:t>Languages &amp; Styling: HTML for layout, CSS with Bootstrap for responsive design, and JavaScript for dynamic interactivity.</a:t>
            </a:r>
          </a:p>
          <a:p>
            <a:pPr marL="895585" lvl="2" indent="-298528" algn="l">
              <a:lnSpc>
                <a:spcPts val="2903"/>
              </a:lnSpc>
              <a:spcBef>
                <a:spcPct val="0"/>
              </a:spcBef>
              <a:buFont typeface="Arial"/>
              <a:buChar char="⚬"/>
            </a:pPr>
            <a:r>
              <a:rPr lang="en-US" sz="2074" u="none" strike="noStrike">
                <a:solidFill>
                  <a:srgbClr val="FFFFFA"/>
                </a:solidFill>
                <a:latin typeface="Raleway"/>
                <a:ea typeface="Raleway"/>
                <a:cs typeface="Raleway"/>
                <a:sym typeface="Raleway"/>
              </a:rPr>
              <a:t>WebRTC Implementation: Sets up RTCPeerConnection and RTCDataChannel for direct P2P communication using WebSocket signaling.</a:t>
            </a:r>
          </a:p>
          <a:p>
            <a:pPr marL="895585" lvl="2" indent="-298528" algn="l">
              <a:lnSpc>
                <a:spcPts val="2903"/>
              </a:lnSpc>
              <a:spcBef>
                <a:spcPct val="0"/>
              </a:spcBef>
              <a:buFont typeface="Arial"/>
              <a:buChar char="⚬"/>
            </a:pPr>
            <a:r>
              <a:rPr lang="en-US" sz="2074" u="none" strike="noStrike">
                <a:solidFill>
                  <a:srgbClr val="FFFFFA"/>
                </a:solidFill>
                <a:latin typeface="Raleway"/>
                <a:ea typeface="Raleway"/>
                <a:cs typeface="Raleway"/>
                <a:sym typeface="Raleway"/>
              </a:rPr>
              <a:t>Templating: Utilizes Handlebars.js (.hbs files) for integrating dynamic server data into the HTML.</a:t>
            </a:r>
          </a:p>
        </p:txBody>
      </p:sp>
      <p:sp>
        <p:nvSpPr>
          <p:cNvPr id="8" name="TextBox 8"/>
          <p:cNvSpPr txBox="1"/>
          <p:nvPr/>
        </p:nvSpPr>
        <p:spPr>
          <a:xfrm>
            <a:off x="510894" y="4465473"/>
            <a:ext cx="5054767" cy="1314554"/>
          </a:xfrm>
          <a:prstGeom prst="rect">
            <a:avLst/>
          </a:prstGeom>
        </p:spPr>
        <p:txBody>
          <a:bodyPr lIns="0" tIns="0" rIns="0" bIns="0" rtlCol="0" anchor="t">
            <a:spAutoFit/>
          </a:bodyPr>
          <a:lstStyle/>
          <a:p>
            <a:pPr algn="l">
              <a:lnSpc>
                <a:spcPts val="5094"/>
              </a:lnSpc>
            </a:pPr>
            <a:r>
              <a:rPr lang="en-US" sz="4898" b="1">
                <a:solidFill>
                  <a:srgbClr val="FFFFFF"/>
                </a:solidFill>
                <a:latin typeface="Raleway Heavy"/>
                <a:ea typeface="Raleway Heavy"/>
                <a:cs typeface="Raleway Heavy"/>
                <a:sym typeface="Raleway Heavy"/>
              </a:rPr>
              <a:t>Implementation</a:t>
            </a:r>
          </a:p>
          <a:p>
            <a:pPr algn="l">
              <a:lnSpc>
                <a:spcPts val="5094"/>
              </a:lnSpc>
              <a:spcBef>
                <a:spcPct val="0"/>
              </a:spcBef>
            </a:pPr>
            <a:endParaRPr lang="en-US" sz="4898" b="1">
              <a:solidFill>
                <a:srgbClr val="FFFFFF"/>
              </a:solidFill>
              <a:latin typeface="Raleway Heavy"/>
              <a:ea typeface="Raleway Heavy"/>
              <a:cs typeface="Raleway Heavy"/>
              <a:sym typeface="Raleway Heavy"/>
            </a:endParaRPr>
          </a:p>
        </p:txBody>
      </p:sp>
      <p:sp>
        <p:nvSpPr>
          <p:cNvPr id="9" name="TextBox 9"/>
          <p:cNvSpPr txBox="1"/>
          <p:nvPr/>
        </p:nvSpPr>
        <p:spPr>
          <a:xfrm>
            <a:off x="510894" y="5226818"/>
            <a:ext cx="4080950" cy="402248"/>
          </a:xfrm>
          <a:prstGeom prst="rect">
            <a:avLst/>
          </a:prstGeom>
        </p:spPr>
        <p:txBody>
          <a:bodyPr lIns="0" tIns="0" rIns="0" bIns="0" rtlCol="0" anchor="t">
            <a:spAutoFit/>
          </a:bodyPr>
          <a:lstStyle/>
          <a:p>
            <a:pPr algn="l">
              <a:lnSpc>
                <a:spcPts val="2945"/>
              </a:lnSpc>
              <a:spcBef>
                <a:spcPct val="0"/>
              </a:spcBef>
            </a:pPr>
            <a:r>
              <a:rPr lang="en-US" sz="2832" b="1">
                <a:solidFill>
                  <a:srgbClr val="C6269E"/>
                </a:solidFill>
                <a:latin typeface="Raleway Bold"/>
                <a:ea typeface="Raleway Bold"/>
                <a:cs typeface="Raleway Bold"/>
                <a:sym typeface="Raleway Bold"/>
              </a:rPr>
              <a:t>Coding</a:t>
            </a:r>
          </a:p>
        </p:txBody>
      </p:sp>
      <p:sp>
        <p:nvSpPr>
          <p:cNvPr id="10" name="TextBox 10"/>
          <p:cNvSpPr txBox="1"/>
          <p:nvPr/>
        </p:nvSpPr>
        <p:spPr>
          <a:xfrm>
            <a:off x="8411373" y="1457678"/>
            <a:ext cx="1796504" cy="700975"/>
          </a:xfrm>
          <a:prstGeom prst="rect">
            <a:avLst/>
          </a:prstGeom>
        </p:spPr>
        <p:txBody>
          <a:bodyPr lIns="0" tIns="0" rIns="0" bIns="0" rtlCol="0" anchor="t">
            <a:spAutoFit/>
          </a:bodyPr>
          <a:lstStyle/>
          <a:p>
            <a:pPr algn="ctr">
              <a:lnSpc>
                <a:spcPts val="4676"/>
              </a:lnSpc>
              <a:spcBef>
                <a:spcPct val="0"/>
              </a:spcBef>
            </a:pPr>
            <a:r>
              <a:rPr lang="en-US" sz="4496">
                <a:solidFill>
                  <a:srgbClr val="FFFFFF"/>
                </a:solidFill>
                <a:latin typeface="Times New Roman"/>
                <a:ea typeface="Times New Roman"/>
                <a:cs typeface="Times New Roman"/>
                <a:sym typeface="Times New Roman"/>
              </a:rPr>
              <a:t>Coding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309657" y="-10719257"/>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sp>
        <p:nvSpPr>
          <p:cNvPr id="3" name="Freeform 3"/>
          <p:cNvSpPr/>
          <p:nvPr/>
        </p:nvSpPr>
        <p:spPr>
          <a:xfrm>
            <a:off x="-12661483" y="2951751"/>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4" name="Freeform 4"/>
          <p:cNvSpPr/>
          <p:nvPr/>
        </p:nvSpPr>
        <p:spPr>
          <a:xfrm>
            <a:off x="2051607" y="1061398"/>
            <a:ext cx="551236" cy="518162"/>
          </a:xfrm>
          <a:custGeom>
            <a:avLst/>
            <a:gdLst/>
            <a:ahLst/>
            <a:cxnLst/>
            <a:rect l="l" t="t" r="r" b="b"/>
            <a:pathLst>
              <a:path w="551236" h="518162">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a:grpSpLocks noChangeAspect="1"/>
          </p:cNvGrpSpPr>
          <p:nvPr/>
        </p:nvGrpSpPr>
        <p:grpSpPr>
          <a:xfrm>
            <a:off x="1615674" y="2626907"/>
            <a:ext cx="6868477" cy="5514640"/>
            <a:chOff x="0" y="0"/>
            <a:chExt cx="7467600" cy="5995670"/>
          </a:xfrm>
        </p:grpSpPr>
        <p:sp>
          <p:nvSpPr>
            <p:cNvPr id="6" name="Freeform 6"/>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gradFill rotWithShape="1">
              <a:gsLst>
                <a:gs pos="0">
                  <a:srgbClr val="1F1A1A">
                    <a:alpha val="100000"/>
                  </a:srgbClr>
                </a:gs>
                <a:gs pos="100000">
                  <a:srgbClr val="000000">
                    <a:alpha val="100000"/>
                  </a:srgbClr>
                </a:gs>
              </a:gsLst>
              <a:lin ang="0"/>
            </a:gradFill>
          </p:spPr>
        </p:sp>
        <p:sp>
          <p:nvSpPr>
            <p:cNvPr id="7" name="Freeform 7"/>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8" name="Freeform 8"/>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9" name="Freeform 9"/>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5"/>
              <a:stretch>
                <a:fillRect l="-8822" r="-8822"/>
              </a:stretch>
            </a:blipFill>
          </p:spPr>
        </p:sp>
      </p:grpSp>
      <p:sp>
        <p:nvSpPr>
          <p:cNvPr id="10" name="TextBox 10"/>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11" name="Freeform 11"/>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2886728" y="1156371"/>
            <a:ext cx="2741013" cy="356792"/>
          </a:xfrm>
          <a:prstGeom prst="rect">
            <a:avLst/>
          </a:prstGeom>
        </p:spPr>
        <p:txBody>
          <a:bodyPr lIns="0" tIns="0" rIns="0" bIns="0" rtlCol="0" anchor="t">
            <a:spAutoFit/>
          </a:bodyPr>
          <a:lstStyle/>
          <a:p>
            <a:pPr algn="l">
              <a:lnSpc>
                <a:spcPts val="2661"/>
              </a:lnSpc>
              <a:spcBef>
                <a:spcPct val="0"/>
              </a:spcBef>
            </a:pPr>
            <a:r>
              <a:rPr lang="en-US" sz="2558">
                <a:solidFill>
                  <a:srgbClr val="FFFFFF"/>
                </a:solidFill>
                <a:latin typeface="Raleway"/>
                <a:ea typeface="Raleway"/>
                <a:cs typeface="Raleway"/>
                <a:sym typeface="Raleway"/>
              </a:rPr>
              <a:t>PrivChat</a:t>
            </a:r>
          </a:p>
        </p:txBody>
      </p:sp>
      <p:sp>
        <p:nvSpPr>
          <p:cNvPr id="13" name="TextBox 13"/>
          <p:cNvSpPr txBox="1"/>
          <p:nvPr/>
        </p:nvSpPr>
        <p:spPr>
          <a:xfrm>
            <a:off x="9309657" y="3207559"/>
            <a:ext cx="4959427" cy="1032467"/>
          </a:xfrm>
          <a:prstGeom prst="rect">
            <a:avLst/>
          </a:prstGeom>
        </p:spPr>
        <p:txBody>
          <a:bodyPr lIns="0" tIns="0" rIns="0" bIns="0" rtlCol="0" anchor="t">
            <a:spAutoFit/>
          </a:bodyPr>
          <a:lstStyle/>
          <a:p>
            <a:pPr algn="l">
              <a:lnSpc>
                <a:spcPts val="7774"/>
              </a:lnSpc>
              <a:spcBef>
                <a:spcPct val="0"/>
              </a:spcBef>
            </a:pPr>
            <a:r>
              <a:rPr lang="en-US" sz="7475" b="1">
                <a:solidFill>
                  <a:srgbClr val="FFFFFF"/>
                </a:solidFill>
                <a:latin typeface="Raleway Heavy"/>
                <a:ea typeface="Raleway Heavy"/>
                <a:cs typeface="Raleway Heavy"/>
                <a:sym typeface="Raleway Heavy"/>
              </a:rPr>
              <a:t>What is</a:t>
            </a:r>
          </a:p>
        </p:txBody>
      </p:sp>
      <p:sp>
        <p:nvSpPr>
          <p:cNvPr id="14" name="TextBox 14"/>
          <p:cNvSpPr txBox="1"/>
          <p:nvPr/>
        </p:nvSpPr>
        <p:spPr>
          <a:xfrm>
            <a:off x="9309657" y="4111033"/>
            <a:ext cx="4008396" cy="1032467"/>
          </a:xfrm>
          <a:prstGeom prst="rect">
            <a:avLst/>
          </a:prstGeom>
        </p:spPr>
        <p:txBody>
          <a:bodyPr lIns="0" tIns="0" rIns="0" bIns="0" rtlCol="0" anchor="t">
            <a:spAutoFit/>
          </a:bodyPr>
          <a:lstStyle/>
          <a:p>
            <a:pPr algn="l">
              <a:lnSpc>
                <a:spcPts val="7774"/>
              </a:lnSpc>
              <a:spcBef>
                <a:spcPct val="0"/>
              </a:spcBef>
            </a:pPr>
            <a:r>
              <a:rPr lang="en-US" sz="7475" b="1">
                <a:solidFill>
                  <a:srgbClr val="C6269E"/>
                </a:solidFill>
                <a:latin typeface="Raleway Bold"/>
                <a:ea typeface="Raleway Bold"/>
                <a:cs typeface="Raleway Bold"/>
                <a:sym typeface="Raleway Bold"/>
              </a:rPr>
              <a:t>PrivChat</a:t>
            </a:r>
          </a:p>
        </p:txBody>
      </p:sp>
      <p:sp>
        <p:nvSpPr>
          <p:cNvPr id="15" name="TextBox 15"/>
          <p:cNvSpPr txBox="1"/>
          <p:nvPr/>
        </p:nvSpPr>
        <p:spPr>
          <a:xfrm>
            <a:off x="9309657" y="5327077"/>
            <a:ext cx="7353075" cy="2975142"/>
          </a:xfrm>
          <a:prstGeom prst="rect">
            <a:avLst/>
          </a:prstGeom>
        </p:spPr>
        <p:txBody>
          <a:bodyPr lIns="0" tIns="0" rIns="0" bIns="0" rtlCol="0" anchor="t">
            <a:spAutoFit/>
          </a:bodyPr>
          <a:lstStyle/>
          <a:p>
            <a:pPr marL="914734" lvl="2" indent="-304911"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PrivChat is a secure, private chat platform that allows you to connect with others in a controlled environment. You can create or join a chat room using a short PIN, and the room creator decides who gets in. Conversations happen directly between users with messages that vanish after you leave, keeping your chats confidential and temporary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309625" y="-12757870"/>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3" name="Freeform 3"/>
          <p:cNvSpPr/>
          <p:nvPr/>
        </p:nvSpPr>
        <p:spPr>
          <a:xfrm>
            <a:off x="-8140649" y="7241479"/>
            <a:ext cx="17956749" cy="16232393"/>
          </a:xfrm>
          <a:custGeom>
            <a:avLst/>
            <a:gdLst/>
            <a:ahLst/>
            <a:cxnLst/>
            <a:rect l="l" t="t" r="r" b="b"/>
            <a:pathLst>
              <a:path w="17956749" h="16232393">
                <a:moveTo>
                  <a:pt x="0" y="0"/>
                </a:moveTo>
                <a:lnTo>
                  <a:pt x="17956749" y="0"/>
                </a:lnTo>
                <a:lnTo>
                  <a:pt x="17956749" y="16232393"/>
                </a:lnTo>
                <a:lnTo>
                  <a:pt x="0" y="16232393"/>
                </a:lnTo>
                <a:lnTo>
                  <a:pt x="0" y="0"/>
                </a:lnTo>
                <a:close/>
              </a:path>
            </a:pathLst>
          </a:custGeom>
          <a:blipFill>
            <a:blip r:embed="rId2"/>
            <a:stretch>
              <a:fillRect t="-11178"/>
            </a:stretch>
          </a:blipFill>
        </p:spPr>
      </p:sp>
      <p:grpSp>
        <p:nvGrpSpPr>
          <p:cNvPr id="4" name="Group 4"/>
          <p:cNvGrpSpPr/>
          <p:nvPr/>
        </p:nvGrpSpPr>
        <p:grpSpPr>
          <a:xfrm rot="2087854">
            <a:off x="-6068806" y="-1152546"/>
            <a:ext cx="12474391" cy="124743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23850" cap="sq">
              <a:gradFill>
                <a:gsLst>
                  <a:gs pos="0">
                    <a:srgbClr val="F5DFF0">
                      <a:alpha val="29500"/>
                    </a:srgbClr>
                  </a:gs>
                  <a:gs pos="100000">
                    <a:srgbClr val="C6269E">
                      <a:alpha val="100000"/>
                    </a:srgbClr>
                  </a:gs>
                </a:gsLst>
                <a:lin ang="0"/>
              </a:gradFill>
              <a:prstDash val="solid"/>
              <a:miter/>
            </a:ln>
          </p:spPr>
        </p:sp>
        <p:sp>
          <p:nvSpPr>
            <p:cNvPr id="6" name="TextBox 6"/>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7" name="TextBox 7"/>
          <p:cNvSpPr txBox="1"/>
          <p:nvPr/>
        </p:nvSpPr>
        <p:spPr>
          <a:xfrm>
            <a:off x="7806605" y="2434976"/>
            <a:ext cx="8568983" cy="5713119"/>
          </a:xfrm>
          <a:prstGeom prst="rect">
            <a:avLst/>
          </a:prstGeom>
        </p:spPr>
        <p:txBody>
          <a:bodyPr lIns="0" tIns="0" rIns="0" bIns="0" rtlCol="0" anchor="t">
            <a:spAutoFit/>
          </a:bodyPr>
          <a:lstStyle/>
          <a:p>
            <a:pPr algn="l">
              <a:lnSpc>
                <a:spcPts val="3603"/>
              </a:lnSpc>
            </a:pPr>
            <a:r>
              <a:rPr lang="en-US" sz="2574" u="none" strike="noStrike">
                <a:solidFill>
                  <a:srgbClr val="FF3131"/>
                </a:solidFill>
                <a:latin typeface="Raleway"/>
                <a:ea typeface="Raleway"/>
                <a:cs typeface="Raleway"/>
                <a:sym typeface="Raleway"/>
              </a:rPr>
              <a:t>Unit Testing</a:t>
            </a:r>
            <a:r>
              <a:rPr lang="en-US" sz="2574" u="none" strike="noStrike">
                <a:solidFill>
                  <a:srgbClr val="FFFFFA"/>
                </a:solidFill>
                <a:latin typeface="Raleway"/>
                <a:ea typeface="Raleway"/>
                <a:cs typeface="Raleway"/>
                <a:sym typeface="Raleway"/>
              </a:rPr>
              <a:t>:</a:t>
            </a:r>
          </a:p>
          <a:p>
            <a:pPr marL="895585" lvl="2" indent="-298528" algn="l">
              <a:lnSpc>
                <a:spcPts val="2903"/>
              </a:lnSpc>
              <a:spcBef>
                <a:spcPct val="0"/>
              </a:spcBef>
              <a:buFont typeface="Arial"/>
              <a:buChar char="⚬"/>
            </a:pPr>
            <a:r>
              <a:rPr lang="en-US" sz="2074" u="none" strike="noStrike">
                <a:solidFill>
                  <a:srgbClr val="FFFFFA"/>
                </a:solidFill>
                <a:latin typeface="Raleway"/>
                <a:ea typeface="Raleway"/>
                <a:cs typeface="Raleway"/>
                <a:sym typeface="Raleway"/>
              </a:rPr>
              <a:t> Each module and function (bcrypt utilities, database queries, WebSocket parsing) is individually tested to confirm expected behavior.</a:t>
            </a:r>
          </a:p>
          <a:p>
            <a:pPr algn="l">
              <a:lnSpc>
                <a:spcPts val="2903"/>
              </a:lnSpc>
              <a:spcBef>
                <a:spcPct val="0"/>
              </a:spcBef>
            </a:pPr>
            <a:endParaRPr lang="en-US" sz="2074" u="none" strike="noStrike">
              <a:solidFill>
                <a:srgbClr val="FFFFFA"/>
              </a:solidFill>
              <a:latin typeface="Raleway"/>
              <a:ea typeface="Raleway"/>
              <a:cs typeface="Raleway"/>
              <a:sym typeface="Raleway"/>
            </a:endParaRPr>
          </a:p>
          <a:p>
            <a:pPr algn="l">
              <a:lnSpc>
                <a:spcPts val="3603"/>
              </a:lnSpc>
            </a:pPr>
            <a:r>
              <a:rPr lang="en-US" sz="2574" u="none" strike="noStrike">
                <a:solidFill>
                  <a:srgbClr val="FF3131"/>
                </a:solidFill>
                <a:latin typeface="Raleway"/>
                <a:ea typeface="Raleway"/>
                <a:cs typeface="Raleway"/>
                <a:sym typeface="Raleway"/>
              </a:rPr>
              <a:t>Integration Testing</a:t>
            </a:r>
            <a:r>
              <a:rPr lang="en-US" sz="2574" u="none" strike="noStrike">
                <a:solidFill>
                  <a:srgbClr val="FFFFFA"/>
                </a:solidFill>
                <a:latin typeface="Raleway"/>
                <a:ea typeface="Raleway"/>
                <a:cs typeface="Raleway"/>
                <a:sym typeface="Raleway"/>
              </a:rPr>
              <a:t>:</a:t>
            </a:r>
          </a:p>
          <a:p>
            <a:pPr marL="895585" lvl="2" indent="-298528" algn="l">
              <a:lnSpc>
                <a:spcPts val="2903"/>
              </a:lnSpc>
              <a:spcBef>
                <a:spcPct val="0"/>
              </a:spcBef>
              <a:buFont typeface="Arial"/>
              <a:buChar char="⚬"/>
            </a:pPr>
            <a:r>
              <a:rPr lang="en-US" sz="2074" u="none" strike="noStrike">
                <a:solidFill>
                  <a:srgbClr val="FFFFFA"/>
                </a:solidFill>
                <a:latin typeface="Raleway"/>
                <a:ea typeface="Raleway"/>
                <a:cs typeface="Raleway"/>
                <a:sym typeface="Raleway"/>
              </a:rPr>
              <a:t> Validate client-server flows (login, registration, page rendering), WebSocket signaling (room creation/join, approval, and ICE exchange), and critical P2P communications (direct RTCDataChannel message transfer between peers).</a:t>
            </a:r>
          </a:p>
          <a:p>
            <a:pPr algn="l">
              <a:lnSpc>
                <a:spcPts val="2903"/>
              </a:lnSpc>
              <a:spcBef>
                <a:spcPct val="0"/>
              </a:spcBef>
            </a:pPr>
            <a:endParaRPr lang="en-US" sz="2074" u="none" strike="noStrike">
              <a:solidFill>
                <a:srgbClr val="FFFFFA"/>
              </a:solidFill>
              <a:latin typeface="Raleway"/>
              <a:ea typeface="Raleway"/>
              <a:cs typeface="Raleway"/>
              <a:sym typeface="Raleway"/>
            </a:endParaRPr>
          </a:p>
          <a:p>
            <a:pPr algn="l">
              <a:lnSpc>
                <a:spcPts val="3603"/>
              </a:lnSpc>
            </a:pPr>
            <a:r>
              <a:rPr lang="en-US" sz="2574" u="none" strike="noStrike">
                <a:solidFill>
                  <a:srgbClr val="FF3131"/>
                </a:solidFill>
                <a:latin typeface="Raleway"/>
                <a:ea typeface="Raleway"/>
                <a:cs typeface="Raleway"/>
                <a:sym typeface="Raleway"/>
              </a:rPr>
              <a:t>Manual Testing</a:t>
            </a:r>
            <a:r>
              <a:rPr lang="en-US" sz="2574" u="none" strike="noStrike">
                <a:solidFill>
                  <a:srgbClr val="FFFFFA"/>
                </a:solidFill>
                <a:latin typeface="Raleway"/>
                <a:ea typeface="Raleway"/>
                <a:cs typeface="Raleway"/>
                <a:sym typeface="Raleway"/>
              </a:rPr>
              <a:t>:</a:t>
            </a:r>
          </a:p>
          <a:p>
            <a:pPr marL="895585" lvl="2" indent="-298528" algn="l">
              <a:lnSpc>
                <a:spcPts val="2903"/>
              </a:lnSpc>
              <a:spcBef>
                <a:spcPct val="0"/>
              </a:spcBef>
              <a:buFont typeface="Arial"/>
              <a:buChar char="⚬"/>
            </a:pPr>
            <a:r>
              <a:rPr lang="en-US" sz="2074" u="none" strike="noStrike">
                <a:solidFill>
                  <a:srgbClr val="FFFFFA"/>
                </a:solidFill>
                <a:latin typeface="Raleway"/>
                <a:ea typeface="Raleway"/>
                <a:cs typeface="Raleway"/>
                <a:sym typeface="Raleway"/>
              </a:rPr>
              <a:t> Simulate diverse user scenarios (host actions, guest interactions, multiple join attempts, sudden disconnections) to ensure robust and reliable system behavior.</a:t>
            </a:r>
          </a:p>
        </p:txBody>
      </p:sp>
      <p:grpSp>
        <p:nvGrpSpPr>
          <p:cNvPr id="8" name="Group 8"/>
          <p:cNvGrpSpPr/>
          <p:nvPr/>
        </p:nvGrpSpPr>
        <p:grpSpPr>
          <a:xfrm>
            <a:off x="510894" y="4389273"/>
            <a:ext cx="5054767" cy="1390754"/>
            <a:chOff x="0" y="0"/>
            <a:chExt cx="6739689" cy="1854338"/>
          </a:xfrm>
        </p:grpSpPr>
        <p:sp>
          <p:nvSpPr>
            <p:cNvPr id="9" name="TextBox 9"/>
            <p:cNvSpPr txBox="1"/>
            <p:nvPr/>
          </p:nvSpPr>
          <p:spPr>
            <a:xfrm>
              <a:off x="0" y="76200"/>
              <a:ext cx="6739689" cy="1778138"/>
            </a:xfrm>
            <a:prstGeom prst="rect">
              <a:avLst/>
            </a:prstGeom>
          </p:spPr>
          <p:txBody>
            <a:bodyPr lIns="0" tIns="0" rIns="0" bIns="0" rtlCol="0" anchor="t">
              <a:spAutoFit/>
            </a:bodyPr>
            <a:lstStyle/>
            <a:p>
              <a:pPr algn="l">
                <a:lnSpc>
                  <a:spcPts val="5094"/>
                </a:lnSpc>
              </a:pPr>
              <a:r>
                <a:rPr lang="en-US" sz="4898" b="1">
                  <a:solidFill>
                    <a:srgbClr val="FFFFFF"/>
                  </a:solidFill>
                  <a:latin typeface="Raleway Heavy"/>
                  <a:ea typeface="Raleway Heavy"/>
                  <a:cs typeface="Raleway Heavy"/>
                  <a:sym typeface="Raleway Heavy"/>
                </a:rPr>
                <a:t>Implementation</a:t>
              </a:r>
            </a:p>
            <a:p>
              <a:pPr algn="l">
                <a:lnSpc>
                  <a:spcPts val="5094"/>
                </a:lnSpc>
                <a:spcBef>
                  <a:spcPct val="0"/>
                </a:spcBef>
              </a:pPr>
              <a:endParaRPr lang="en-US" sz="4898" b="1">
                <a:solidFill>
                  <a:srgbClr val="FFFFFF"/>
                </a:solidFill>
                <a:latin typeface="Raleway Heavy"/>
                <a:ea typeface="Raleway Heavy"/>
                <a:cs typeface="Raleway Heavy"/>
                <a:sym typeface="Raleway Heavy"/>
              </a:endParaRPr>
            </a:p>
          </p:txBody>
        </p:sp>
        <p:sp>
          <p:nvSpPr>
            <p:cNvPr id="10" name="TextBox 10"/>
            <p:cNvSpPr txBox="1"/>
            <p:nvPr/>
          </p:nvSpPr>
          <p:spPr>
            <a:xfrm>
              <a:off x="0" y="1107201"/>
              <a:ext cx="5441267" cy="545856"/>
            </a:xfrm>
            <a:prstGeom prst="rect">
              <a:avLst/>
            </a:prstGeom>
          </p:spPr>
          <p:txBody>
            <a:bodyPr lIns="0" tIns="0" rIns="0" bIns="0" rtlCol="0" anchor="t">
              <a:spAutoFit/>
            </a:bodyPr>
            <a:lstStyle/>
            <a:p>
              <a:pPr algn="l">
                <a:lnSpc>
                  <a:spcPts val="2945"/>
                </a:lnSpc>
                <a:spcBef>
                  <a:spcPct val="0"/>
                </a:spcBef>
              </a:pPr>
              <a:r>
                <a:rPr lang="en-US" sz="2832" b="1">
                  <a:solidFill>
                    <a:srgbClr val="C6269E"/>
                  </a:solidFill>
                  <a:latin typeface="Raleway Bold"/>
                  <a:ea typeface="Raleway Bold"/>
                  <a:cs typeface="Raleway Bold"/>
                  <a:sym typeface="Raleway Bold"/>
                </a:rPr>
                <a:t>Testing</a:t>
              </a:r>
            </a:p>
          </p:txBody>
        </p:sp>
      </p:grpSp>
      <p:sp>
        <p:nvSpPr>
          <p:cNvPr id="11" name="TextBox 11"/>
          <p:cNvSpPr txBox="1"/>
          <p:nvPr/>
        </p:nvSpPr>
        <p:spPr>
          <a:xfrm>
            <a:off x="8266881" y="1519932"/>
            <a:ext cx="1754237" cy="700975"/>
          </a:xfrm>
          <a:prstGeom prst="rect">
            <a:avLst/>
          </a:prstGeom>
        </p:spPr>
        <p:txBody>
          <a:bodyPr lIns="0" tIns="0" rIns="0" bIns="0" rtlCol="0" anchor="t">
            <a:spAutoFit/>
          </a:bodyPr>
          <a:lstStyle/>
          <a:p>
            <a:pPr algn="ctr">
              <a:lnSpc>
                <a:spcPts val="4676"/>
              </a:lnSpc>
              <a:spcBef>
                <a:spcPct val="0"/>
              </a:spcBef>
            </a:pPr>
            <a:r>
              <a:rPr lang="en-US" sz="4496">
                <a:solidFill>
                  <a:srgbClr val="FFFFFF"/>
                </a:solidFill>
                <a:latin typeface="Times New Roman"/>
                <a:ea typeface="Times New Roman"/>
                <a:cs typeface="Times New Roman"/>
                <a:sym typeface="Times New Roman"/>
              </a:rPr>
              <a:t>Testing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633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81406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sp>
        <p:nvSpPr>
          <p:cNvPr id="4" name="AutoShape 4"/>
          <p:cNvSpPr/>
          <p:nvPr/>
        </p:nvSpPr>
        <p:spPr>
          <a:xfrm>
            <a:off x="5711119" y="1906307"/>
            <a:ext cx="6492240" cy="0"/>
          </a:xfrm>
          <a:prstGeom prst="line">
            <a:avLst/>
          </a:prstGeom>
          <a:ln w="38100" cap="flat">
            <a:solidFill>
              <a:srgbClr val="FFFFFF"/>
            </a:solidFill>
            <a:prstDash val="solid"/>
            <a:headEnd type="none" w="sm" len="sm"/>
            <a:tailEnd type="none" w="sm" len="sm"/>
          </a:ln>
        </p:spPr>
      </p:sp>
      <p:grpSp>
        <p:nvGrpSpPr>
          <p:cNvPr id="5" name="Group 5"/>
          <p:cNvGrpSpPr/>
          <p:nvPr/>
        </p:nvGrpSpPr>
        <p:grpSpPr>
          <a:xfrm>
            <a:off x="534190" y="3306985"/>
            <a:ext cx="8403223" cy="5246370"/>
            <a:chOff x="0" y="0"/>
            <a:chExt cx="1301879" cy="812800"/>
          </a:xfrm>
        </p:grpSpPr>
        <p:sp>
          <p:nvSpPr>
            <p:cNvPr id="6" name="Freeform 6"/>
            <p:cNvSpPr/>
            <p:nvPr/>
          </p:nvSpPr>
          <p:spPr>
            <a:xfrm>
              <a:off x="0" y="0"/>
              <a:ext cx="1301879" cy="812800"/>
            </a:xfrm>
            <a:custGeom>
              <a:avLst/>
              <a:gdLst/>
              <a:ahLst/>
              <a:cxnLst/>
              <a:rect l="l" t="t" r="r" b="b"/>
              <a:pathLst>
                <a:path w="1301879" h="812800">
                  <a:moveTo>
                    <a:pt x="0" y="0"/>
                  </a:moveTo>
                  <a:lnTo>
                    <a:pt x="1301879" y="0"/>
                  </a:lnTo>
                  <a:lnTo>
                    <a:pt x="1301879" y="812800"/>
                  </a:lnTo>
                  <a:lnTo>
                    <a:pt x="0" y="812800"/>
                  </a:lnTo>
                  <a:close/>
                </a:path>
              </a:pathLst>
            </a:custGeom>
            <a:blipFill>
              <a:blip r:embed="rId3"/>
              <a:stretch>
                <a:fillRect l="-15374" r="-15374"/>
              </a:stretch>
            </a:blipFill>
          </p:spPr>
        </p:sp>
      </p:grpSp>
      <p:sp>
        <p:nvSpPr>
          <p:cNvPr id="7" name="TextBox 7"/>
          <p:cNvSpPr txBox="1"/>
          <p:nvPr/>
        </p:nvSpPr>
        <p:spPr>
          <a:xfrm>
            <a:off x="7368314" y="803551"/>
            <a:ext cx="2648694" cy="950529"/>
          </a:xfrm>
          <a:prstGeom prst="rect">
            <a:avLst/>
          </a:prstGeom>
        </p:spPr>
        <p:txBody>
          <a:bodyPr lIns="0" tIns="0" rIns="0" bIns="0" rtlCol="0" anchor="t">
            <a:spAutoFit/>
          </a:bodyPr>
          <a:lstStyle/>
          <a:p>
            <a:pPr marL="0" lvl="0" indent="0" algn="ctr">
              <a:lnSpc>
                <a:spcPts val="6236"/>
              </a:lnSpc>
              <a:spcBef>
                <a:spcPct val="0"/>
              </a:spcBef>
            </a:pPr>
            <a:r>
              <a:rPr lang="en-US" sz="5996" u="none" strike="noStrike">
                <a:solidFill>
                  <a:srgbClr val="FFFFFF"/>
                </a:solidFill>
                <a:latin typeface="Times New Roman"/>
                <a:ea typeface="Times New Roman"/>
                <a:cs typeface="Times New Roman"/>
                <a:sym typeface="Times New Roman"/>
              </a:rPr>
              <a:t>Outputs</a:t>
            </a:r>
          </a:p>
        </p:txBody>
      </p:sp>
      <p:grpSp>
        <p:nvGrpSpPr>
          <p:cNvPr id="8" name="Group 8"/>
          <p:cNvGrpSpPr/>
          <p:nvPr/>
        </p:nvGrpSpPr>
        <p:grpSpPr>
          <a:xfrm>
            <a:off x="9370983" y="3306985"/>
            <a:ext cx="8403223" cy="5246370"/>
            <a:chOff x="0" y="0"/>
            <a:chExt cx="1301879" cy="812800"/>
          </a:xfrm>
        </p:grpSpPr>
        <p:sp>
          <p:nvSpPr>
            <p:cNvPr id="9" name="Freeform 9"/>
            <p:cNvSpPr/>
            <p:nvPr/>
          </p:nvSpPr>
          <p:spPr>
            <a:xfrm>
              <a:off x="0" y="0"/>
              <a:ext cx="1301879" cy="812800"/>
            </a:xfrm>
            <a:custGeom>
              <a:avLst/>
              <a:gdLst/>
              <a:ahLst/>
              <a:cxnLst/>
              <a:rect l="l" t="t" r="r" b="b"/>
              <a:pathLst>
                <a:path w="1301879" h="812800">
                  <a:moveTo>
                    <a:pt x="0" y="0"/>
                  </a:moveTo>
                  <a:lnTo>
                    <a:pt x="1301879" y="0"/>
                  </a:lnTo>
                  <a:lnTo>
                    <a:pt x="1301879" y="812800"/>
                  </a:lnTo>
                  <a:lnTo>
                    <a:pt x="0" y="812800"/>
                  </a:lnTo>
                  <a:close/>
                </a:path>
              </a:pathLst>
            </a:custGeom>
            <a:blipFill>
              <a:blip r:embed="rId4"/>
              <a:stretch>
                <a:fillRect l="-23020" r="-23020"/>
              </a:stretch>
            </a:blipFill>
          </p:spPr>
        </p:sp>
      </p:grpSp>
      <p:sp>
        <p:nvSpPr>
          <p:cNvPr id="10" name="TextBox 10"/>
          <p:cNvSpPr txBox="1"/>
          <p:nvPr/>
        </p:nvSpPr>
        <p:spPr>
          <a:xfrm>
            <a:off x="3872537" y="8903960"/>
            <a:ext cx="1329376" cy="354340"/>
          </a:xfrm>
          <a:prstGeom prst="rect">
            <a:avLst/>
          </a:prstGeom>
        </p:spPr>
        <p:txBody>
          <a:bodyPr lIns="0" tIns="0" rIns="0" bIns="0" rtlCol="0" anchor="t">
            <a:spAutoFit/>
          </a:bodyPr>
          <a:lstStyle/>
          <a:p>
            <a:pPr algn="ctr">
              <a:lnSpc>
                <a:spcPts val="2364"/>
              </a:lnSpc>
              <a:spcBef>
                <a:spcPct val="0"/>
              </a:spcBef>
            </a:pPr>
            <a:r>
              <a:rPr lang="en-US" sz="2273">
                <a:solidFill>
                  <a:srgbClr val="FFFFFF"/>
                </a:solidFill>
                <a:latin typeface="Times New Roman"/>
                <a:ea typeface="Times New Roman"/>
                <a:cs typeface="Times New Roman"/>
                <a:sym typeface="Times New Roman"/>
              </a:rPr>
              <a:t>Homepage</a:t>
            </a:r>
          </a:p>
        </p:txBody>
      </p:sp>
      <p:sp>
        <p:nvSpPr>
          <p:cNvPr id="11" name="TextBox 11"/>
          <p:cNvSpPr txBox="1"/>
          <p:nvPr/>
        </p:nvSpPr>
        <p:spPr>
          <a:xfrm>
            <a:off x="12907907" y="8731553"/>
            <a:ext cx="1329376" cy="354340"/>
          </a:xfrm>
          <a:prstGeom prst="rect">
            <a:avLst/>
          </a:prstGeom>
        </p:spPr>
        <p:txBody>
          <a:bodyPr lIns="0" tIns="0" rIns="0" bIns="0" rtlCol="0" anchor="t">
            <a:spAutoFit/>
          </a:bodyPr>
          <a:lstStyle/>
          <a:p>
            <a:pPr algn="ctr">
              <a:lnSpc>
                <a:spcPts val="2364"/>
              </a:lnSpc>
              <a:spcBef>
                <a:spcPct val="0"/>
              </a:spcBef>
            </a:pPr>
            <a:r>
              <a:rPr lang="en-US" sz="2273">
                <a:solidFill>
                  <a:srgbClr val="FFFFFF"/>
                </a:solidFill>
                <a:latin typeface="Times New Roman"/>
                <a:ea typeface="Times New Roman"/>
                <a:cs typeface="Times New Roman"/>
                <a:sym typeface="Times New Roman"/>
              </a:rPr>
              <a:t>Homepage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717128" y="-12620097"/>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sp>
        <p:nvSpPr>
          <p:cNvPr id="3" name="Freeform 3"/>
          <p:cNvSpPr/>
          <p:nvPr/>
        </p:nvSpPr>
        <p:spPr>
          <a:xfrm>
            <a:off x="-81406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grpSp>
        <p:nvGrpSpPr>
          <p:cNvPr id="4" name="Group 4"/>
          <p:cNvGrpSpPr/>
          <p:nvPr/>
        </p:nvGrpSpPr>
        <p:grpSpPr>
          <a:xfrm>
            <a:off x="632431" y="570602"/>
            <a:ext cx="7324508" cy="4572898"/>
            <a:chOff x="0" y="0"/>
            <a:chExt cx="1301879" cy="812800"/>
          </a:xfrm>
        </p:grpSpPr>
        <p:sp>
          <p:nvSpPr>
            <p:cNvPr id="5" name="Freeform 5"/>
            <p:cNvSpPr/>
            <p:nvPr/>
          </p:nvSpPr>
          <p:spPr>
            <a:xfrm>
              <a:off x="0" y="0"/>
              <a:ext cx="1301879" cy="812800"/>
            </a:xfrm>
            <a:custGeom>
              <a:avLst/>
              <a:gdLst/>
              <a:ahLst/>
              <a:cxnLst/>
              <a:rect l="l" t="t" r="r" b="b"/>
              <a:pathLst>
                <a:path w="1301879" h="812800">
                  <a:moveTo>
                    <a:pt x="0" y="0"/>
                  </a:moveTo>
                  <a:lnTo>
                    <a:pt x="1301879" y="0"/>
                  </a:lnTo>
                  <a:lnTo>
                    <a:pt x="1301879" y="812800"/>
                  </a:lnTo>
                  <a:lnTo>
                    <a:pt x="0" y="812800"/>
                  </a:lnTo>
                  <a:close/>
                </a:path>
              </a:pathLst>
            </a:custGeom>
            <a:blipFill>
              <a:blip r:embed="rId3"/>
              <a:stretch>
                <a:fillRect l="-16066" r="-16066"/>
              </a:stretch>
            </a:blipFill>
          </p:spPr>
        </p:sp>
      </p:grpSp>
      <p:grpSp>
        <p:nvGrpSpPr>
          <p:cNvPr id="6" name="Group 6"/>
          <p:cNvGrpSpPr/>
          <p:nvPr/>
        </p:nvGrpSpPr>
        <p:grpSpPr>
          <a:xfrm>
            <a:off x="10272168" y="570602"/>
            <a:ext cx="7324508" cy="4572898"/>
            <a:chOff x="0" y="0"/>
            <a:chExt cx="1317276" cy="822412"/>
          </a:xfrm>
        </p:grpSpPr>
        <p:sp>
          <p:nvSpPr>
            <p:cNvPr id="7" name="Freeform 7"/>
            <p:cNvSpPr/>
            <p:nvPr/>
          </p:nvSpPr>
          <p:spPr>
            <a:xfrm>
              <a:off x="0" y="0"/>
              <a:ext cx="1317276" cy="822412"/>
            </a:xfrm>
            <a:custGeom>
              <a:avLst/>
              <a:gdLst/>
              <a:ahLst/>
              <a:cxnLst/>
              <a:rect l="l" t="t" r="r" b="b"/>
              <a:pathLst>
                <a:path w="1317276" h="822412">
                  <a:moveTo>
                    <a:pt x="0" y="0"/>
                  </a:moveTo>
                  <a:lnTo>
                    <a:pt x="1317276" y="0"/>
                  </a:lnTo>
                  <a:lnTo>
                    <a:pt x="1317276" y="822412"/>
                  </a:lnTo>
                  <a:lnTo>
                    <a:pt x="0" y="822412"/>
                  </a:lnTo>
                  <a:close/>
                </a:path>
              </a:pathLst>
            </a:custGeom>
            <a:blipFill>
              <a:blip r:embed="rId4"/>
              <a:stretch>
                <a:fillRect l="-16066" r="-16066"/>
              </a:stretch>
            </a:blipFill>
          </p:spPr>
        </p:sp>
      </p:grpSp>
      <p:grpSp>
        <p:nvGrpSpPr>
          <p:cNvPr id="8" name="Group 8"/>
          <p:cNvGrpSpPr/>
          <p:nvPr/>
        </p:nvGrpSpPr>
        <p:grpSpPr>
          <a:xfrm>
            <a:off x="4294685" y="5271253"/>
            <a:ext cx="9639737" cy="4424534"/>
            <a:chOff x="0" y="0"/>
            <a:chExt cx="1835218" cy="842345"/>
          </a:xfrm>
        </p:grpSpPr>
        <p:sp>
          <p:nvSpPr>
            <p:cNvPr id="9" name="Freeform 9"/>
            <p:cNvSpPr/>
            <p:nvPr/>
          </p:nvSpPr>
          <p:spPr>
            <a:xfrm>
              <a:off x="0" y="0"/>
              <a:ext cx="1835218" cy="842345"/>
            </a:xfrm>
            <a:custGeom>
              <a:avLst/>
              <a:gdLst/>
              <a:ahLst/>
              <a:cxnLst/>
              <a:rect l="l" t="t" r="r" b="b"/>
              <a:pathLst>
                <a:path w="1835218" h="842345">
                  <a:moveTo>
                    <a:pt x="0" y="0"/>
                  </a:moveTo>
                  <a:lnTo>
                    <a:pt x="1835218" y="0"/>
                  </a:lnTo>
                  <a:lnTo>
                    <a:pt x="1835218" y="842345"/>
                  </a:lnTo>
                  <a:lnTo>
                    <a:pt x="0" y="842345"/>
                  </a:lnTo>
                  <a:close/>
                </a:path>
              </a:pathLst>
            </a:custGeom>
            <a:blipFill>
              <a:blip r:embed="rId5"/>
              <a:stretch>
                <a:fillRect t="-1744" b="-1744"/>
              </a:stretch>
            </a:blipFill>
          </p:spPr>
        </p:sp>
      </p:grpSp>
      <p:sp>
        <p:nvSpPr>
          <p:cNvPr id="10" name="TextBox 10"/>
          <p:cNvSpPr txBox="1"/>
          <p:nvPr/>
        </p:nvSpPr>
        <p:spPr>
          <a:xfrm>
            <a:off x="8082324" y="3361149"/>
            <a:ext cx="2064459" cy="1613099"/>
          </a:xfrm>
          <a:prstGeom prst="rect">
            <a:avLst/>
          </a:prstGeom>
        </p:spPr>
        <p:txBody>
          <a:bodyPr lIns="0" tIns="0" rIns="0" bIns="0" rtlCol="0" anchor="t">
            <a:spAutoFit/>
          </a:bodyPr>
          <a:lstStyle/>
          <a:p>
            <a:pPr algn="ctr">
              <a:lnSpc>
                <a:spcPts val="3056"/>
              </a:lnSpc>
            </a:pPr>
            <a:r>
              <a:rPr lang="en-US" sz="2938">
                <a:solidFill>
                  <a:srgbClr val="FFFFFF"/>
                </a:solidFill>
                <a:latin typeface="Times New Roman"/>
                <a:ea typeface="Times New Roman"/>
                <a:cs typeface="Times New Roman"/>
                <a:sym typeface="Times New Roman"/>
              </a:rPr>
              <a:t>Login,</a:t>
            </a:r>
          </a:p>
          <a:p>
            <a:pPr algn="ctr">
              <a:lnSpc>
                <a:spcPts val="3056"/>
              </a:lnSpc>
            </a:pPr>
            <a:r>
              <a:rPr lang="en-US" sz="2938">
                <a:solidFill>
                  <a:srgbClr val="FFFFFF"/>
                </a:solidFill>
                <a:latin typeface="Times New Roman"/>
                <a:ea typeface="Times New Roman"/>
                <a:cs typeface="Times New Roman"/>
                <a:sym typeface="Times New Roman"/>
              </a:rPr>
              <a:t>Registration&amp;</a:t>
            </a:r>
          </a:p>
          <a:p>
            <a:pPr algn="ctr">
              <a:lnSpc>
                <a:spcPts val="3056"/>
              </a:lnSpc>
              <a:spcBef>
                <a:spcPct val="0"/>
              </a:spcBef>
            </a:pPr>
            <a:r>
              <a:rPr lang="en-US" sz="2938">
                <a:solidFill>
                  <a:srgbClr val="FFFFFF"/>
                </a:solidFill>
                <a:latin typeface="Times New Roman"/>
                <a:ea typeface="Times New Roman"/>
                <a:cs typeface="Times New Roman"/>
                <a:sym typeface="Times New Roman"/>
              </a:rPr>
              <a:t>Dashboard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717128" y="-12620097"/>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sp>
        <p:nvSpPr>
          <p:cNvPr id="3" name="Freeform 3"/>
          <p:cNvSpPr/>
          <p:nvPr/>
        </p:nvSpPr>
        <p:spPr>
          <a:xfrm>
            <a:off x="-81406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grpSp>
        <p:nvGrpSpPr>
          <p:cNvPr id="4" name="Group 4"/>
          <p:cNvGrpSpPr/>
          <p:nvPr/>
        </p:nvGrpSpPr>
        <p:grpSpPr>
          <a:xfrm>
            <a:off x="1130617" y="1210010"/>
            <a:ext cx="16484546" cy="7866980"/>
            <a:chOff x="0" y="0"/>
            <a:chExt cx="1945665" cy="928537"/>
          </a:xfrm>
        </p:grpSpPr>
        <p:sp>
          <p:nvSpPr>
            <p:cNvPr id="5" name="Freeform 5"/>
            <p:cNvSpPr/>
            <p:nvPr/>
          </p:nvSpPr>
          <p:spPr>
            <a:xfrm>
              <a:off x="0" y="0"/>
              <a:ext cx="1945665" cy="928537"/>
            </a:xfrm>
            <a:custGeom>
              <a:avLst/>
              <a:gdLst/>
              <a:ahLst/>
              <a:cxnLst/>
              <a:rect l="l" t="t" r="r" b="b"/>
              <a:pathLst>
                <a:path w="1945665" h="928537">
                  <a:moveTo>
                    <a:pt x="0" y="0"/>
                  </a:moveTo>
                  <a:lnTo>
                    <a:pt x="1945665" y="0"/>
                  </a:lnTo>
                  <a:lnTo>
                    <a:pt x="1945665" y="928537"/>
                  </a:lnTo>
                  <a:lnTo>
                    <a:pt x="0" y="928537"/>
                  </a:lnTo>
                  <a:close/>
                </a:path>
              </a:pathLst>
            </a:custGeom>
            <a:blipFill>
              <a:blip r:embed="rId3"/>
              <a:stretch>
                <a:fillRect l="-500" r="-500"/>
              </a:stretch>
            </a:blipFill>
            <a:ln w="38100" cap="sq">
              <a:solidFill>
                <a:srgbClr val="A6A6A6"/>
              </a:solidFill>
              <a:prstDash val="solid"/>
              <a:miter/>
            </a:ln>
          </p:spPr>
        </p:sp>
      </p:grpSp>
      <p:sp>
        <p:nvSpPr>
          <p:cNvPr id="6" name="TextBox 6"/>
          <p:cNvSpPr txBox="1"/>
          <p:nvPr/>
        </p:nvSpPr>
        <p:spPr>
          <a:xfrm>
            <a:off x="8288685" y="9239250"/>
            <a:ext cx="1710630" cy="481228"/>
          </a:xfrm>
          <a:prstGeom prst="rect">
            <a:avLst/>
          </a:prstGeom>
        </p:spPr>
        <p:txBody>
          <a:bodyPr lIns="0" tIns="0" rIns="0" bIns="0" rtlCol="0" anchor="t">
            <a:spAutoFit/>
          </a:bodyPr>
          <a:lstStyle/>
          <a:p>
            <a:pPr algn="ctr">
              <a:lnSpc>
                <a:spcPts val="3179"/>
              </a:lnSpc>
              <a:spcBef>
                <a:spcPct val="0"/>
              </a:spcBef>
            </a:pPr>
            <a:r>
              <a:rPr lang="en-US" sz="3057">
                <a:solidFill>
                  <a:srgbClr val="FFFFFF"/>
                </a:solidFill>
                <a:latin typeface="Times New Roman"/>
                <a:ea typeface="Times New Roman"/>
                <a:cs typeface="Times New Roman"/>
                <a:sym typeface="Times New Roman"/>
              </a:rPr>
              <a:t>Chat Area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435774"/>
            <a:ext cx="6089452" cy="700975"/>
          </a:xfrm>
          <a:prstGeom prst="rect">
            <a:avLst/>
          </a:prstGeom>
        </p:spPr>
        <p:txBody>
          <a:bodyPr lIns="0" tIns="0" rIns="0" bIns="0" rtlCol="0" anchor="t">
            <a:spAutoFit/>
          </a:bodyPr>
          <a:lstStyle/>
          <a:p>
            <a:pPr marL="0" lvl="0" indent="0" algn="ctr">
              <a:lnSpc>
                <a:spcPts val="4676"/>
              </a:lnSpc>
              <a:spcBef>
                <a:spcPct val="0"/>
              </a:spcBef>
            </a:pPr>
            <a:r>
              <a:rPr lang="en-US" sz="4496" u="none" strike="noStrike">
                <a:solidFill>
                  <a:srgbClr val="FFFFFF"/>
                </a:solidFill>
                <a:latin typeface="Times New Roman"/>
                <a:ea typeface="Times New Roman"/>
                <a:cs typeface="Times New Roman"/>
                <a:sym typeface="Times New Roman"/>
              </a:rPr>
              <a:t>Conclusion &amp; References</a:t>
            </a:r>
          </a:p>
        </p:txBody>
      </p:sp>
      <p:sp>
        <p:nvSpPr>
          <p:cNvPr id="3" name="TextBox 3"/>
          <p:cNvSpPr txBox="1"/>
          <p:nvPr/>
        </p:nvSpPr>
        <p:spPr>
          <a:xfrm>
            <a:off x="1028700" y="2273584"/>
            <a:ext cx="11255521" cy="6588417"/>
          </a:xfrm>
          <a:prstGeom prst="rect">
            <a:avLst/>
          </a:prstGeom>
        </p:spPr>
        <p:txBody>
          <a:bodyPr lIns="0" tIns="0" rIns="0" bIns="0" rtlCol="0" anchor="t">
            <a:spAutoFit/>
          </a:bodyPr>
          <a:lstStyle/>
          <a:p>
            <a:pPr algn="l">
              <a:lnSpc>
                <a:spcPts val="4851"/>
              </a:lnSpc>
            </a:pPr>
            <a:r>
              <a:rPr lang="en-US" sz="3465" u="none" strike="noStrike">
                <a:solidFill>
                  <a:srgbClr val="FF3131"/>
                </a:solidFill>
                <a:latin typeface="Raleway"/>
                <a:ea typeface="Raleway"/>
                <a:cs typeface="Raleway"/>
                <a:sym typeface="Raleway"/>
              </a:rPr>
              <a:t>Conclusion:</a:t>
            </a:r>
          </a:p>
          <a:p>
            <a:pPr marL="868760" lvl="2" indent="-289587" algn="l">
              <a:lnSpc>
                <a:spcPts val="2816"/>
              </a:lnSpc>
              <a:spcBef>
                <a:spcPct val="0"/>
              </a:spcBef>
              <a:buFont typeface="Arial"/>
              <a:buChar char="⚬"/>
            </a:pPr>
            <a:r>
              <a:rPr lang="en-US" sz="2011" u="none" strike="noStrike">
                <a:solidFill>
                  <a:srgbClr val="FFFFFA"/>
                </a:solidFill>
                <a:latin typeface="Raleway"/>
                <a:ea typeface="Raleway"/>
                <a:cs typeface="Raleway"/>
                <a:sym typeface="Raleway"/>
              </a:rPr>
              <a:t>PrivChat achieves robust privacy by restricting the server to authentication and signaling while leveraging WebRTC for secure, direct P2P communication, with bcrypt enhancing password security.</a:t>
            </a:r>
          </a:p>
          <a:p>
            <a:pPr algn="l">
              <a:lnSpc>
                <a:spcPts val="3376"/>
              </a:lnSpc>
              <a:spcBef>
                <a:spcPct val="0"/>
              </a:spcBef>
            </a:pPr>
            <a:endParaRPr lang="en-US" sz="2011" u="none" strike="noStrike">
              <a:solidFill>
                <a:srgbClr val="FFFFFA"/>
              </a:solidFill>
              <a:latin typeface="Raleway"/>
              <a:ea typeface="Raleway"/>
              <a:cs typeface="Raleway"/>
              <a:sym typeface="Raleway"/>
            </a:endParaRPr>
          </a:p>
          <a:p>
            <a:pPr algn="l">
              <a:lnSpc>
                <a:spcPts val="4851"/>
              </a:lnSpc>
            </a:pPr>
            <a:r>
              <a:rPr lang="en-US" sz="3465" u="none" strike="noStrike">
                <a:solidFill>
                  <a:srgbClr val="FF3131"/>
                </a:solidFill>
                <a:latin typeface="Raleway"/>
                <a:ea typeface="Raleway"/>
                <a:cs typeface="Raleway"/>
                <a:sym typeface="Raleway"/>
              </a:rPr>
              <a:t>References:</a:t>
            </a:r>
          </a:p>
          <a:p>
            <a:pPr marL="868760" lvl="2" indent="-289587" algn="l">
              <a:lnSpc>
                <a:spcPts val="2816"/>
              </a:lnSpc>
              <a:spcBef>
                <a:spcPct val="0"/>
              </a:spcBef>
              <a:buFont typeface="Arial"/>
              <a:buChar char="⚬"/>
            </a:pPr>
            <a:r>
              <a:rPr lang="en-US" sz="2011" u="none" strike="noStrike">
                <a:solidFill>
                  <a:srgbClr val="FFFFFA"/>
                </a:solidFill>
                <a:latin typeface="Raleway"/>
                <a:ea typeface="Raleway"/>
                <a:cs typeface="Raleway"/>
                <a:sym typeface="Raleway"/>
              </a:rPr>
              <a:t>Official Documentation: </a:t>
            </a:r>
          </a:p>
          <a:p>
            <a:pPr marL="868760" lvl="2" indent="-289587" algn="l">
              <a:lnSpc>
                <a:spcPts val="2816"/>
              </a:lnSpc>
              <a:spcBef>
                <a:spcPct val="0"/>
              </a:spcBef>
              <a:buFont typeface="Arial"/>
              <a:buChar char="⚬"/>
            </a:pPr>
            <a:r>
              <a:rPr lang="en-US" sz="2011" u="none" strike="noStrike">
                <a:solidFill>
                  <a:srgbClr val="FFFFFA"/>
                </a:solidFill>
                <a:latin typeface="Raleway"/>
                <a:ea typeface="Raleway"/>
                <a:cs typeface="Raleway"/>
                <a:sym typeface="Raleway"/>
              </a:rPr>
              <a:t>Node.js Documentation: </a:t>
            </a:r>
            <a:r>
              <a:rPr lang="en-US" sz="2011" u="sng" strike="noStrike">
                <a:solidFill>
                  <a:srgbClr val="FF3131"/>
                </a:solidFill>
                <a:latin typeface="Raleway"/>
                <a:ea typeface="Raleway"/>
                <a:cs typeface="Raleway"/>
                <a:sym typeface="Raleway"/>
                <a:hlinkClick r:id="rId2" tooltip="https://nodejs.org/en/docs/"/>
              </a:rPr>
              <a:t>https://nodejs.org/en/docs/</a:t>
            </a:r>
          </a:p>
          <a:p>
            <a:pPr marL="868760" lvl="2" indent="-289587" algn="l">
              <a:lnSpc>
                <a:spcPts val="2816"/>
              </a:lnSpc>
              <a:spcBef>
                <a:spcPct val="0"/>
              </a:spcBef>
              <a:buFont typeface="Arial"/>
              <a:buChar char="⚬"/>
            </a:pPr>
            <a:r>
              <a:rPr lang="en-US" sz="2011" u="none" strike="noStrike">
                <a:solidFill>
                  <a:srgbClr val="FFFFFA"/>
                </a:solidFill>
                <a:latin typeface="Raleway"/>
                <a:ea typeface="Raleway"/>
                <a:cs typeface="Raleway"/>
                <a:sym typeface="Raleway"/>
              </a:rPr>
              <a:t>Express.js Documentation: </a:t>
            </a:r>
            <a:r>
              <a:rPr lang="en-US" sz="2011" u="sng" strike="noStrike">
                <a:solidFill>
                  <a:srgbClr val="FF3131"/>
                </a:solidFill>
                <a:latin typeface="Raleway"/>
                <a:ea typeface="Raleway"/>
                <a:cs typeface="Raleway"/>
                <a:sym typeface="Raleway"/>
                <a:hlinkClick r:id="rId3" tooltip="https://expressjs.com"/>
              </a:rPr>
              <a:t>https://expressjs.com/</a:t>
            </a:r>
          </a:p>
          <a:p>
            <a:pPr marL="868760" lvl="2" indent="-289587" algn="l">
              <a:lnSpc>
                <a:spcPts val="2816"/>
              </a:lnSpc>
              <a:spcBef>
                <a:spcPct val="0"/>
              </a:spcBef>
              <a:buFont typeface="Arial"/>
              <a:buChar char="⚬"/>
            </a:pPr>
            <a:r>
              <a:rPr lang="en-US" sz="2011" u="none" strike="noStrike">
                <a:solidFill>
                  <a:srgbClr val="FFFFFA"/>
                </a:solidFill>
                <a:latin typeface="Raleway"/>
                <a:ea typeface="Raleway"/>
                <a:cs typeface="Raleway"/>
                <a:sym typeface="Raleway"/>
              </a:rPr>
              <a:t>ws (WebSocket) Library Documentation:</a:t>
            </a:r>
            <a:r>
              <a:rPr lang="en-US" sz="2011" u="none" strike="noStrike">
                <a:solidFill>
                  <a:srgbClr val="FF3131"/>
                </a:solidFill>
                <a:latin typeface="Raleway"/>
                <a:ea typeface="Raleway"/>
                <a:cs typeface="Raleway"/>
                <a:sym typeface="Raleway"/>
              </a:rPr>
              <a:t> </a:t>
            </a:r>
            <a:r>
              <a:rPr lang="en-US" sz="2011" u="sng" strike="noStrike">
                <a:solidFill>
                  <a:srgbClr val="FF3131"/>
                </a:solidFill>
                <a:latin typeface="Raleway"/>
                <a:ea typeface="Raleway"/>
                <a:cs typeface="Raleway"/>
                <a:sym typeface="Raleway"/>
                <a:hlinkClick r:id="rId4" tooltip="https://github.com/websockets/ws"/>
              </a:rPr>
              <a:t>https://github.com/websockets/ws</a:t>
            </a:r>
          </a:p>
          <a:p>
            <a:pPr marL="868760" lvl="2" indent="-289587" algn="l">
              <a:lnSpc>
                <a:spcPts val="2816"/>
              </a:lnSpc>
              <a:spcBef>
                <a:spcPct val="0"/>
              </a:spcBef>
              <a:buFont typeface="Arial"/>
              <a:buChar char="⚬"/>
            </a:pPr>
            <a:r>
              <a:rPr lang="en-US" sz="2011" u="none" strike="noStrike">
                <a:solidFill>
                  <a:srgbClr val="FFFFFA"/>
                </a:solidFill>
                <a:latin typeface="Raleway"/>
                <a:ea typeface="Raleway"/>
                <a:cs typeface="Raleway"/>
                <a:sym typeface="Raleway"/>
              </a:rPr>
              <a:t>bcrypt.js Documentation: </a:t>
            </a:r>
            <a:r>
              <a:rPr lang="en-US" sz="2011" u="sng" strike="noStrike">
                <a:solidFill>
                  <a:srgbClr val="FF3131"/>
                </a:solidFill>
                <a:latin typeface="Raleway"/>
                <a:ea typeface="Raleway"/>
                <a:cs typeface="Raleway"/>
                <a:sym typeface="Raleway"/>
                <a:hlinkClick r:id="rId5" tooltip="https://www.npmjs.com/package/bcrypt"/>
              </a:rPr>
              <a:t>https://www.npmjs.com/package/bcrypt</a:t>
            </a:r>
          </a:p>
          <a:p>
            <a:pPr marL="868760" lvl="2" indent="-289587" algn="l">
              <a:lnSpc>
                <a:spcPts val="2816"/>
              </a:lnSpc>
              <a:spcBef>
                <a:spcPct val="0"/>
              </a:spcBef>
              <a:buFont typeface="Arial"/>
              <a:buChar char="⚬"/>
            </a:pPr>
            <a:r>
              <a:rPr lang="en-US" sz="2011" u="none" strike="noStrike">
                <a:solidFill>
                  <a:srgbClr val="FFFFFA"/>
                </a:solidFill>
                <a:latin typeface="Raleway"/>
                <a:ea typeface="Raleway"/>
                <a:cs typeface="Raleway"/>
                <a:sym typeface="Raleway"/>
              </a:rPr>
              <a:t>express-session Documentation: </a:t>
            </a:r>
            <a:r>
              <a:rPr lang="en-US" sz="2011" u="sng" strike="noStrike">
                <a:solidFill>
                  <a:srgbClr val="FF3131"/>
                </a:solidFill>
                <a:latin typeface="Raleway"/>
                <a:ea typeface="Raleway"/>
                <a:cs typeface="Raleway"/>
                <a:sym typeface="Raleway"/>
                <a:hlinkClick r:id="rId6" tooltip="https://www.npmjs.com/package/express-session"/>
              </a:rPr>
              <a:t>https://www.npmjs.com/package/express-session</a:t>
            </a:r>
          </a:p>
          <a:p>
            <a:pPr marL="868760" lvl="2" indent="-289587" algn="l">
              <a:lnSpc>
                <a:spcPts val="2816"/>
              </a:lnSpc>
              <a:spcBef>
                <a:spcPct val="0"/>
              </a:spcBef>
              <a:buFont typeface="Arial"/>
              <a:buChar char="⚬"/>
            </a:pPr>
            <a:r>
              <a:rPr lang="en-US" sz="2011" u="none" strike="noStrike">
                <a:solidFill>
                  <a:srgbClr val="FFFFFA"/>
                </a:solidFill>
                <a:latin typeface="Raleway"/>
                <a:ea typeface="Raleway"/>
                <a:cs typeface="Raleway"/>
                <a:sym typeface="Raleway"/>
              </a:rPr>
              <a:t>MySQL Official Documentation: </a:t>
            </a:r>
            <a:r>
              <a:rPr lang="en-US" sz="2011" u="sng" strike="noStrike">
                <a:solidFill>
                  <a:srgbClr val="FF3131"/>
                </a:solidFill>
                <a:latin typeface="Raleway"/>
                <a:ea typeface="Raleway"/>
                <a:cs typeface="Raleway"/>
                <a:sym typeface="Raleway"/>
                <a:hlinkClick r:id="rId7" tooltip="https://dev.mysql.com/doc/"/>
              </a:rPr>
              <a:t>https://</a:t>
            </a:r>
            <a:r>
              <a:rPr lang="en-US" sz="2011" u="sng" strike="noStrike">
                <a:solidFill>
                  <a:srgbClr val="FF3131"/>
                </a:solidFill>
                <a:latin typeface="Raleway"/>
                <a:ea typeface="Raleway"/>
                <a:cs typeface="Raleway"/>
                <a:sym typeface="Raleway"/>
                <a:hlinkClick r:id="rId7" tooltip="https://dev.mysql.com/doc/"/>
              </a:rPr>
              <a:t>d</a:t>
            </a:r>
            <a:r>
              <a:rPr lang="en-US" sz="2011" u="sng" strike="noStrike">
                <a:solidFill>
                  <a:srgbClr val="FF3131"/>
                </a:solidFill>
                <a:latin typeface="Raleway"/>
                <a:ea typeface="Raleway"/>
                <a:cs typeface="Raleway"/>
                <a:sym typeface="Raleway"/>
                <a:hlinkClick r:id="rId7" tooltip="https://dev.mysql.com/doc/"/>
              </a:rPr>
              <a:t>ev.mysql.com/doc/</a:t>
            </a:r>
          </a:p>
          <a:p>
            <a:pPr marL="868760" lvl="2" indent="-289587" algn="l">
              <a:lnSpc>
                <a:spcPts val="2816"/>
              </a:lnSpc>
              <a:spcBef>
                <a:spcPct val="0"/>
              </a:spcBef>
              <a:buFont typeface="Arial"/>
              <a:buChar char="⚬"/>
            </a:pPr>
            <a:r>
              <a:rPr lang="en-US" sz="2011" u="none" strike="noStrike">
                <a:solidFill>
                  <a:srgbClr val="FFFFFA"/>
                </a:solidFill>
                <a:latin typeface="Raleway"/>
                <a:ea typeface="Raleway"/>
                <a:cs typeface="Raleway"/>
                <a:sym typeface="Raleway"/>
              </a:rPr>
              <a:t>WebRTC API Documentation (e.g., MDN Web Docs): </a:t>
            </a:r>
            <a:r>
              <a:rPr lang="en-US" sz="2011" u="sng" strike="noStrike">
                <a:solidFill>
                  <a:srgbClr val="FF3131"/>
                </a:solidFill>
                <a:latin typeface="Raleway"/>
                <a:ea typeface="Raleway"/>
                <a:cs typeface="Raleway"/>
                <a:sym typeface="Raleway"/>
                <a:hlinkClick r:id="rId8" tooltip="https://developer.mozilla.org/en-US/docs/Web/API/WebRTC_API"/>
              </a:rPr>
              <a:t>h</a:t>
            </a:r>
            <a:r>
              <a:rPr lang="en-US" sz="2011" u="sng" strike="noStrike">
                <a:solidFill>
                  <a:srgbClr val="FF3131"/>
                </a:solidFill>
                <a:latin typeface="Raleway"/>
                <a:ea typeface="Raleway"/>
                <a:cs typeface="Raleway"/>
                <a:sym typeface="Raleway"/>
                <a:hlinkClick r:id="rId8" tooltip="https://developer.mozilla.org/en-US/docs/Web/API/WebRTC_API"/>
              </a:rPr>
              <a:t>t</a:t>
            </a:r>
            <a:r>
              <a:rPr lang="en-US" sz="2011" u="sng" strike="noStrike">
                <a:solidFill>
                  <a:srgbClr val="FF3131"/>
                </a:solidFill>
                <a:latin typeface="Raleway"/>
                <a:ea typeface="Raleway"/>
                <a:cs typeface="Raleway"/>
                <a:sym typeface="Raleway"/>
                <a:hlinkClick r:id="rId8" tooltip="https://developer.mozilla.org/en-US/docs/Web/API/WebRTC_API"/>
              </a:rPr>
              <a:t>tp</a:t>
            </a:r>
            <a:r>
              <a:rPr lang="en-US" sz="2011" u="sng" strike="noStrike">
                <a:solidFill>
                  <a:srgbClr val="FF3131"/>
                </a:solidFill>
                <a:latin typeface="Raleway"/>
                <a:ea typeface="Raleway"/>
                <a:cs typeface="Raleway"/>
                <a:sym typeface="Raleway"/>
                <a:hlinkClick r:id="rId8" tooltip="https://developer.mozilla.org/en-US/docs/Web/API/WebRTC_API"/>
              </a:rPr>
              <a:t>s</a:t>
            </a:r>
            <a:r>
              <a:rPr lang="en-US" sz="2011" u="sng" strike="noStrike">
                <a:solidFill>
                  <a:srgbClr val="FF3131"/>
                </a:solidFill>
                <a:latin typeface="Raleway"/>
                <a:ea typeface="Raleway"/>
                <a:cs typeface="Raleway"/>
                <a:sym typeface="Raleway"/>
                <a:hlinkClick r:id="rId8" tooltip="https://developer.mozilla.org/en-US/docs/Web/API/WebRTC_API"/>
              </a:rPr>
              <a:t>://</a:t>
            </a:r>
            <a:r>
              <a:rPr lang="en-US" sz="2011" u="sng" strike="noStrike">
                <a:solidFill>
                  <a:srgbClr val="FF3131"/>
                </a:solidFill>
                <a:latin typeface="Raleway"/>
                <a:ea typeface="Raleway"/>
                <a:cs typeface="Raleway"/>
                <a:sym typeface="Raleway"/>
                <a:hlinkClick r:id="rId8" tooltip="https://developer.mozilla.org/en-US/docs/Web/API/WebRTC_API"/>
              </a:rPr>
              <a:t>de</a:t>
            </a:r>
            <a:r>
              <a:rPr lang="en-US" sz="2011" u="sng" strike="noStrike">
                <a:solidFill>
                  <a:srgbClr val="FF3131"/>
                </a:solidFill>
                <a:latin typeface="Raleway"/>
                <a:ea typeface="Raleway"/>
                <a:cs typeface="Raleway"/>
                <a:sym typeface="Raleway"/>
                <a:hlinkClick r:id="rId8" tooltip="https://developer.mozilla.org/en-US/docs/Web/API/WebRTC_API"/>
              </a:rPr>
              <a:t>velo</a:t>
            </a:r>
            <a:r>
              <a:rPr lang="en-US" sz="2011" u="sng" strike="noStrike">
                <a:solidFill>
                  <a:srgbClr val="FF3131"/>
                </a:solidFill>
                <a:latin typeface="Raleway"/>
                <a:ea typeface="Raleway"/>
                <a:cs typeface="Raleway"/>
                <a:sym typeface="Raleway"/>
                <a:hlinkClick r:id="rId8" tooltip="https://developer.mozilla.org/en-US/docs/Web/API/WebRTC_API"/>
              </a:rPr>
              <a:t>per</a:t>
            </a:r>
            <a:r>
              <a:rPr lang="en-US" sz="2011" u="sng" strike="noStrike">
                <a:solidFill>
                  <a:srgbClr val="FF3131"/>
                </a:solidFill>
                <a:latin typeface="Raleway"/>
                <a:ea typeface="Raleway"/>
                <a:cs typeface="Raleway"/>
                <a:sym typeface="Raleway"/>
                <a:hlinkClick r:id="rId8" tooltip="https://developer.mozilla.org/en-US/docs/Web/API/WebRTC_API"/>
              </a:rPr>
              <a:t>.m</a:t>
            </a:r>
            <a:r>
              <a:rPr lang="en-US" sz="2011" u="sng" strike="noStrike">
                <a:solidFill>
                  <a:srgbClr val="FF3131"/>
                </a:solidFill>
                <a:latin typeface="Raleway"/>
                <a:ea typeface="Raleway"/>
                <a:cs typeface="Raleway"/>
                <a:sym typeface="Raleway"/>
                <a:hlinkClick r:id="rId8" tooltip="https://developer.mozilla.org/en-US/docs/Web/API/WebRTC_API"/>
              </a:rPr>
              <a:t>o</a:t>
            </a:r>
            <a:r>
              <a:rPr lang="en-US" sz="2011" u="sng" strike="noStrike">
                <a:solidFill>
                  <a:srgbClr val="FF3131"/>
                </a:solidFill>
                <a:latin typeface="Raleway"/>
                <a:ea typeface="Raleway"/>
                <a:cs typeface="Raleway"/>
                <a:sym typeface="Raleway"/>
                <a:hlinkClick r:id="rId8" tooltip="https://developer.mozilla.org/en-US/docs/Web/API/WebRTC_API"/>
              </a:rPr>
              <a:t>z</a:t>
            </a:r>
            <a:r>
              <a:rPr lang="en-US" sz="2011" u="sng" strike="noStrike">
                <a:solidFill>
                  <a:srgbClr val="FF3131"/>
                </a:solidFill>
                <a:latin typeface="Raleway"/>
                <a:ea typeface="Raleway"/>
                <a:cs typeface="Raleway"/>
                <a:sym typeface="Raleway"/>
                <a:hlinkClick r:id="rId8" tooltip="https://developer.mozilla.org/en-US/docs/Web/API/WebRTC_API"/>
              </a:rPr>
              <a:t>i</a:t>
            </a:r>
            <a:r>
              <a:rPr lang="en-US" sz="2011" u="sng" strike="noStrike">
                <a:solidFill>
                  <a:srgbClr val="FF3131"/>
                </a:solidFill>
                <a:latin typeface="Raleway"/>
                <a:ea typeface="Raleway"/>
                <a:cs typeface="Raleway"/>
                <a:sym typeface="Raleway"/>
                <a:hlinkClick r:id="rId8" tooltip="https://developer.mozilla.org/en-US/docs/Web/API/WebRTC_API"/>
              </a:rPr>
              <a:t>l</a:t>
            </a:r>
            <a:r>
              <a:rPr lang="en-US" sz="2011" u="sng" strike="noStrike">
                <a:solidFill>
                  <a:srgbClr val="FF3131"/>
                </a:solidFill>
                <a:latin typeface="Raleway"/>
                <a:ea typeface="Raleway"/>
                <a:cs typeface="Raleway"/>
                <a:sym typeface="Raleway"/>
                <a:hlinkClick r:id="rId8" tooltip="https://developer.mozilla.org/en-US/docs/Web/API/WebRTC_API"/>
              </a:rPr>
              <a:t>la</a:t>
            </a:r>
            <a:r>
              <a:rPr lang="en-US" sz="2011" u="sng" strike="noStrike">
                <a:solidFill>
                  <a:srgbClr val="FF3131"/>
                </a:solidFill>
                <a:latin typeface="Raleway"/>
                <a:ea typeface="Raleway"/>
                <a:cs typeface="Raleway"/>
                <a:sym typeface="Raleway"/>
                <a:hlinkClick r:id="rId8" tooltip="https://developer.mozilla.org/en-US/docs/Web/API/WebRTC_API"/>
              </a:rPr>
              <a:t>.org/e</a:t>
            </a:r>
            <a:r>
              <a:rPr lang="en-US" sz="2011" u="sng" strike="noStrike">
                <a:solidFill>
                  <a:srgbClr val="FF3131"/>
                </a:solidFill>
                <a:latin typeface="Raleway"/>
                <a:ea typeface="Raleway"/>
                <a:cs typeface="Raleway"/>
                <a:sym typeface="Raleway"/>
                <a:hlinkClick r:id="rId8" tooltip="https://developer.mozilla.org/en-US/docs/Web/API/WebRTC_API"/>
              </a:rPr>
              <a:t>n</a:t>
            </a:r>
            <a:r>
              <a:rPr lang="en-US" sz="2011" u="sng" strike="noStrike">
                <a:solidFill>
                  <a:srgbClr val="FF3131"/>
                </a:solidFill>
                <a:latin typeface="Raleway"/>
                <a:ea typeface="Raleway"/>
                <a:cs typeface="Raleway"/>
                <a:sym typeface="Raleway"/>
                <a:hlinkClick r:id="rId8" tooltip="https://developer.mozilla.org/en-US/docs/Web/API/WebRTC_API"/>
              </a:rPr>
              <a:t>-US/</a:t>
            </a:r>
            <a:r>
              <a:rPr lang="en-US" sz="2011" u="sng" strike="noStrike">
                <a:solidFill>
                  <a:srgbClr val="FF3131"/>
                </a:solidFill>
                <a:latin typeface="Raleway"/>
                <a:ea typeface="Raleway"/>
                <a:cs typeface="Raleway"/>
                <a:sym typeface="Raleway"/>
                <a:hlinkClick r:id="rId8" tooltip="https://developer.mozilla.org/en-US/docs/Web/API/WebRTC_API"/>
              </a:rPr>
              <a:t>doc</a:t>
            </a:r>
            <a:r>
              <a:rPr lang="en-US" sz="2011" u="sng" strike="noStrike">
                <a:solidFill>
                  <a:srgbClr val="FF3131"/>
                </a:solidFill>
                <a:latin typeface="Raleway"/>
                <a:ea typeface="Raleway"/>
                <a:cs typeface="Raleway"/>
                <a:sym typeface="Raleway"/>
                <a:hlinkClick r:id="rId8" tooltip="https://developer.mozilla.org/en-US/docs/Web/API/WebRTC_API"/>
              </a:rPr>
              <a:t>s/W</a:t>
            </a:r>
            <a:r>
              <a:rPr lang="en-US" sz="2011" u="sng" strike="noStrike">
                <a:solidFill>
                  <a:srgbClr val="FF3131"/>
                </a:solidFill>
                <a:latin typeface="Raleway"/>
                <a:ea typeface="Raleway"/>
                <a:cs typeface="Raleway"/>
                <a:sym typeface="Raleway"/>
                <a:hlinkClick r:id="rId8" tooltip="https://developer.mozilla.org/en-US/docs/Web/API/WebRTC_API"/>
              </a:rPr>
              <a:t>e</a:t>
            </a:r>
            <a:r>
              <a:rPr lang="en-US" sz="2011" u="sng" strike="noStrike">
                <a:solidFill>
                  <a:srgbClr val="FF3131"/>
                </a:solidFill>
                <a:latin typeface="Raleway"/>
                <a:ea typeface="Raleway"/>
                <a:cs typeface="Raleway"/>
                <a:sym typeface="Raleway"/>
                <a:hlinkClick r:id="rId8" tooltip="https://developer.mozilla.org/en-US/docs/Web/API/WebRTC_API"/>
              </a:rPr>
              <a:t>b/API/WebRTC_API</a:t>
            </a:r>
          </a:p>
          <a:p>
            <a:pPr marL="868760" lvl="2" indent="-289587" algn="l">
              <a:lnSpc>
                <a:spcPts val="2816"/>
              </a:lnSpc>
              <a:buFont typeface="Arial"/>
              <a:buChar char="⚬"/>
            </a:pPr>
            <a:r>
              <a:rPr lang="en-US" sz="2011" strike="noStrike">
                <a:solidFill>
                  <a:srgbClr val="FFFFFA"/>
                </a:solidFill>
                <a:latin typeface="Raleway"/>
                <a:ea typeface="Raleway"/>
                <a:cs typeface="Raleway"/>
                <a:sym typeface="Raleway"/>
              </a:rPr>
              <a:t>Full resource available on github account reach it out, for full step by step guide for installation and working </a:t>
            </a:r>
            <a:r>
              <a:rPr lang="en-US" sz="2011" strike="noStrike">
                <a:solidFill>
                  <a:srgbClr val="FF3131"/>
                </a:solidFill>
                <a:latin typeface="Raleway"/>
                <a:ea typeface="Raleway"/>
                <a:cs typeface="Raleway"/>
                <a:sym typeface="Raleway"/>
              </a:rPr>
              <a:t>https://github.com/Harish2B3/PrivChat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283244" flipH="1">
            <a:off x="-4697568" y="3740331"/>
            <a:ext cx="10358005" cy="10410055"/>
          </a:xfrm>
          <a:custGeom>
            <a:avLst/>
            <a:gdLst/>
            <a:ahLst/>
            <a:cxnLst/>
            <a:rect l="l" t="t" r="r" b="b"/>
            <a:pathLst>
              <a:path w="10358005" h="10410055">
                <a:moveTo>
                  <a:pt x="10358004" y="0"/>
                </a:moveTo>
                <a:lnTo>
                  <a:pt x="0" y="0"/>
                </a:lnTo>
                <a:lnTo>
                  <a:pt x="0" y="10410055"/>
                </a:lnTo>
                <a:lnTo>
                  <a:pt x="10358004" y="10410055"/>
                </a:lnTo>
                <a:lnTo>
                  <a:pt x="10358004" y="0"/>
                </a:lnTo>
                <a:close/>
              </a:path>
            </a:pathLst>
          </a:custGeom>
          <a:blipFill>
            <a:blip r:embed="rId2"/>
            <a:stretch>
              <a:fillRect/>
            </a:stretch>
          </a:blipFill>
        </p:spPr>
      </p:sp>
      <p:sp>
        <p:nvSpPr>
          <p:cNvPr id="3" name="Freeform 3"/>
          <p:cNvSpPr/>
          <p:nvPr/>
        </p:nvSpPr>
        <p:spPr>
          <a:xfrm>
            <a:off x="9023214" y="-10312644"/>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sp>
        <p:nvSpPr>
          <p:cNvPr id="4" name="Freeform 4"/>
          <p:cNvSpPr/>
          <p:nvPr/>
        </p:nvSpPr>
        <p:spPr>
          <a:xfrm>
            <a:off x="2051607" y="1061398"/>
            <a:ext cx="551236" cy="518162"/>
          </a:xfrm>
          <a:custGeom>
            <a:avLst/>
            <a:gdLst/>
            <a:ahLst/>
            <a:cxnLst/>
            <a:rect l="l" t="t" r="r" b="b"/>
            <a:pathLst>
              <a:path w="551236" h="518162">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455026" y="-917369"/>
            <a:ext cx="4220884" cy="422088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id="7" name="TextBox 7"/>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grpSp>
        <p:nvGrpSpPr>
          <p:cNvPr id="8" name="Group 8"/>
          <p:cNvGrpSpPr/>
          <p:nvPr/>
        </p:nvGrpSpPr>
        <p:grpSpPr>
          <a:xfrm>
            <a:off x="2602843" y="2823394"/>
            <a:ext cx="12422388" cy="4226510"/>
            <a:chOff x="0" y="0"/>
            <a:chExt cx="16563184" cy="5635347"/>
          </a:xfrm>
        </p:grpSpPr>
        <p:sp>
          <p:nvSpPr>
            <p:cNvPr id="9" name="TextBox 9"/>
            <p:cNvSpPr txBox="1"/>
            <p:nvPr/>
          </p:nvSpPr>
          <p:spPr>
            <a:xfrm>
              <a:off x="4522068" y="133350"/>
              <a:ext cx="7949888" cy="1684961"/>
            </a:xfrm>
            <a:prstGeom prst="rect">
              <a:avLst/>
            </a:prstGeom>
          </p:spPr>
          <p:txBody>
            <a:bodyPr lIns="0" tIns="0" rIns="0" bIns="0" rtlCol="0" anchor="t">
              <a:spAutoFit/>
            </a:bodyPr>
            <a:lstStyle/>
            <a:p>
              <a:pPr algn="ctr">
                <a:lnSpc>
                  <a:spcPts val="9347"/>
                </a:lnSpc>
                <a:spcBef>
                  <a:spcPct val="0"/>
                </a:spcBef>
              </a:pPr>
              <a:r>
                <a:rPr lang="en-US" sz="8987" b="1">
                  <a:solidFill>
                    <a:srgbClr val="FFFFFF"/>
                  </a:solidFill>
                  <a:latin typeface="Raleway Heavy"/>
                  <a:ea typeface="Raleway Heavy"/>
                  <a:cs typeface="Raleway Heavy"/>
                  <a:sym typeface="Raleway Heavy"/>
                </a:rPr>
                <a:t>PrivChat</a:t>
              </a:r>
            </a:p>
          </p:txBody>
        </p:sp>
        <p:grpSp>
          <p:nvGrpSpPr>
            <p:cNvPr id="10" name="Group 10"/>
            <p:cNvGrpSpPr/>
            <p:nvPr/>
          </p:nvGrpSpPr>
          <p:grpSpPr>
            <a:xfrm>
              <a:off x="0" y="1998067"/>
              <a:ext cx="16563184" cy="3637280"/>
              <a:chOff x="0" y="0"/>
              <a:chExt cx="1850635" cy="406400"/>
            </a:xfrm>
          </p:grpSpPr>
          <p:sp>
            <p:nvSpPr>
              <p:cNvPr id="11" name="Freeform 11"/>
              <p:cNvSpPr/>
              <p:nvPr/>
            </p:nvSpPr>
            <p:spPr>
              <a:xfrm>
                <a:off x="0" y="0"/>
                <a:ext cx="1850635" cy="406400"/>
              </a:xfrm>
              <a:custGeom>
                <a:avLst/>
                <a:gdLst/>
                <a:ahLst/>
                <a:cxnLst/>
                <a:rect l="l" t="t" r="r" b="b"/>
                <a:pathLst>
                  <a:path w="1850635" h="406400">
                    <a:moveTo>
                      <a:pt x="1647435" y="0"/>
                    </a:moveTo>
                    <a:cubicBezTo>
                      <a:pt x="1759659" y="0"/>
                      <a:pt x="1850635" y="90976"/>
                      <a:pt x="1850635" y="203200"/>
                    </a:cubicBezTo>
                    <a:cubicBezTo>
                      <a:pt x="1850635" y="315424"/>
                      <a:pt x="1759659" y="406400"/>
                      <a:pt x="164743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14300" cap="sq">
                <a:gradFill>
                  <a:gsLst>
                    <a:gs pos="0">
                      <a:srgbClr val="C6269E">
                        <a:alpha val="100000"/>
                      </a:srgbClr>
                    </a:gs>
                    <a:gs pos="100000">
                      <a:srgbClr val="DDBAFF">
                        <a:alpha val="12000"/>
                      </a:srgbClr>
                    </a:gs>
                  </a:gsLst>
                  <a:lin ang="0"/>
                </a:gradFill>
                <a:prstDash val="solid"/>
                <a:miter/>
              </a:ln>
            </p:spPr>
          </p:sp>
          <p:sp>
            <p:nvSpPr>
              <p:cNvPr id="12" name="TextBox 12"/>
              <p:cNvSpPr txBox="1"/>
              <p:nvPr/>
            </p:nvSpPr>
            <p:spPr>
              <a:xfrm>
                <a:off x="0" y="28575"/>
                <a:ext cx="1850635" cy="377825"/>
              </a:xfrm>
              <a:prstGeom prst="rect">
                <a:avLst/>
              </a:prstGeom>
            </p:spPr>
            <p:txBody>
              <a:bodyPr lIns="50800" tIns="50800" rIns="50800" bIns="50800" rtlCol="0" anchor="ctr"/>
              <a:lstStyle/>
              <a:p>
                <a:pPr algn="ctr">
                  <a:lnSpc>
                    <a:spcPts val="2661"/>
                  </a:lnSpc>
                </a:pPr>
                <a:endParaRPr/>
              </a:p>
            </p:txBody>
          </p:sp>
        </p:grpSp>
        <p:sp>
          <p:nvSpPr>
            <p:cNvPr id="13" name="TextBox 13"/>
            <p:cNvSpPr txBox="1"/>
            <p:nvPr/>
          </p:nvSpPr>
          <p:spPr>
            <a:xfrm>
              <a:off x="1501877" y="2537626"/>
              <a:ext cx="7797800" cy="2767711"/>
            </a:xfrm>
            <a:prstGeom prst="rect">
              <a:avLst/>
            </a:prstGeom>
          </p:spPr>
          <p:txBody>
            <a:bodyPr lIns="0" tIns="0" rIns="0" bIns="0" rtlCol="0" anchor="t">
              <a:spAutoFit/>
            </a:bodyPr>
            <a:lstStyle/>
            <a:p>
              <a:pPr algn="l">
                <a:lnSpc>
                  <a:spcPts val="15265"/>
                </a:lnSpc>
                <a:spcBef>
                  <a:spcPct val="0"/>
                </a:spcBef>
              </a:pPr>
              <a:r>
                <a:rPr lang="en-US" sz="14678" b="1">
                  <a:solidFill>
                    <a:srgbClr val="FFFFFF"/>
                  </a:solidFill>
                  <a:latin typeface="Raleway Heavy"/>
                  <a:ea typeface="Raleway Heavy"/>
                  <a:cs typeface="Raleway Heavy"/>
                  <a:sym typeface="Raleway Heavy"/>
                </a:rPr>
                <a:t>Thank</a:t>
              </a:r>
            </a:p>
          </p:txBody>
        </p:sp>
        <p:sp>
          <p:nvSpPr>
            <p:cNvPr id="14" name="TextBox 14"/>
            <p:cNvSpPr txBox="1"/>
            <p:nvPr/>
          </p:nvSpPr>
          <p:spPr>
            <a:xfrm>
              <a:off x="9308187" y="2516875"/>
              <a:ext cx="6629585" cy="2767711"/>
            </a:xfrm>
            <a:prstGeom prst="rect">
              <a:avLst/>
            </a:prstGeom>
          </p:spPr>
          <p:txBody>
            <a:bodyPr lIns="0" tIns="0" rIns="0" bIns="0" rtlCol="0" anchor="t">
              <a:spAutoFit/>
            </a:bodyPr>
            <a:lstStyle/>
            <a:p>
              <a:pPr algn="l">
                <a:lnSpc>
                  <a:spcPts val="15265"/>
                </a:lnSpc>
                <a:spcBef>
                  <a:spcPct val="0"/>
                </a:spcBef>
              </a:pPr>
              <a:r>
                <a:rPr lang="en-US" sz="14678" b="1">
                  <a:solidFill>
                    <a:srgbClr val="C6269E"/>
                  </a:solidFill>
                  <a:latin typeface="Raleway Bold"/>
                  <a:ea typeface="Raleway Bold"/>
                  <a:cs typeface="Raleway Bold"/>
                  <a:sym typeface="Raleway Bold"/>
                </a:rPr>
                <a:t>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103299" y="383341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2051607" y="1061398"/>
            <a:ext cx="551236" cy="518162"/>
          </a:xfrm>
          <a:custGeom>
            <a:avLst/>
            <a:gdLst/>
            <a:ahLst/>
            <a:cxnLst/>
            <a:rect l="l" t="t" r="r" b="b"/>
            <a:pathLst>
              <a:path w="551236" h="518162">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349354" y="-11797116"/>
            <a:ext cx="17956749" cy="18046984"/>
          </a:xfrm>
          <a:custGeom>
            <a:avLst/>
            <a:gdLst/>
            <a:ahLst/>
            <a:cxnLst/>
            <a:rect l="l" t="t" r="r" b="b"/>
            <a:pathLst>
              <a:path w="17956749" h="18046984">
                <a:moveTo>
                  <a:pt x="0" y="0"/>
                </a:moveTo>
                <a:lnTo>
                  <a:pt x="17956750" y="0"/>
                </a:lnTo>
                <a:lnTo>
                  <a:pt x="17956750" y="18046984"/>
                </a:lnTo>
                <a:lnTo>
                  <a:pt x="0" y="18046984"/>
                </a:lnTo>
                <a:lnTo>
                  <a:pt x="0" y="0"/>
                </a:lnTo>
                <a:close/>
              </a:path>
            </a:pathLst>
          </a:custGeom>
          <a:blipFill>
            <a:blip r:embed="rId2"/>
            <a:stretch>
              <a:fillRect/>
            </a:stretch>
          </a:blipFill>
        </p:spPr>
      </p:sp>
      <p:sp>
        <p:nvSpPr>
          <p:cNvPr id="5" name="TextBox 5"/>
          <p:cNvSpPr txBox="1"/>
          <p:nvPr/>
        </p:nvSpPr>
        <p:spPr>
          <a:xfrm>
            <a:off x="15309115" y="9063294"/>
            <a:ext cx="1716617" cy="277925"/>
          </a:xfrm>
          <a:prstGeom prst="rect">
            <a:avLst/>
          </a:prstGeom>
        </p:spPr>
        <p:txBody>
          <a:bodyPr lIns="0" tIns="0" rIns="0" bIns="0" rtlCol="0" anchor="t">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id="6" name="Freeform 6"/>
          <p:cNvSpPr/>
          <p:nvPr/>
        </p:nvSpPr>
        <p:spPr>
          <a:xfrm flipH="1">
            <a:off x="16998830" y="8999755"/>
            <a:ext cx="416017" cy="418299"/>
          </a:xfrm>
          <a:custGeom>
            <a:avLst/>
            <a:gdLst/>
            <a:ahLst/>
            <a:cxnLst/>
            <a:rect l="l" t="t" r="r" b="b"/>
            <a:pathLst>
              <a:path w="416017" h="418299">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16787240" y="3132406"/>
            <a:ext cx="4181174" cy="418117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id="9" name="TextBox 9"/>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
        <p:nvSpPr>
          <p:cNvPr id="10" name="Freeform 10"/>
          <p:cNvSpPr/>
          <p:nvPr/>
        </p:nvSpPr>
        <p:spPr>
          <a:xfrm>
            <a:off x="2813271" y="2366494"/>
            <a:ext cx="12661458" cy="6428880"/>
          </a:xfrm>
          <a:custGeom>
            <a:avLst/>
            <a:gdLst/>
            <a:ahLst/>
            <a:cxnLst/>
            <a:rect l="l" t="t" r="r" b="b"/>
            <a:pathLst>
              <a:path w="12661458" h="6428880">
                <a:moveTo>
                  <a:pt x="0" y="0"/>
                </a:moveTo>
                <a:lnTo>
                  <a:pt x="12661458" y="0"/>
                </a:lnTo>
                <a:lnTo>
                  <a:pt x="12661458" y="6428880"/>
                </a:lnTo>
                <a:lnTo>
                  <a:pt x="0" y="6428880"/>
                </a:lnTo>
                <a:lnTo>
                  <a:pt x="0" y="0"/>
                </a:lnTo>
                <a:close/>
              </a:path>
            </a:pathLst>
          </a:custGeom>
          <a:blipFill>
            <a:blip r:embed="rId7"/>
            <a:stretch>
              <a:fillRect l="-20185" t="-15215" r="-22035" b="-4526"/>
            </a:stretch>
          </a:blipFill>
        </p:spPr>
      </p:sp>
      <p:sp>
        <p:nvSpPr>
          <p:cNvPr id="11" name="TextBox 11"/>
          <p:cNvSpPr txBox="1"/>
          <p:nvPr/>
        </p:nvSpPr>
        <p:spPr>
          <a:xfrm>
            <a:off x="2886728" y="1156371"/>
            <a:ext cx="2741013" cy="356792"/>
          </a:xfrm>
          <a:prstGeom prst="rect">
            <a:avLst/>
          </a:prstGeom>
        </p:spPr>
        <p:txBody>
          <a:bodyPr lIns="0" tIns="0" rIns="0" bIns="0" rtlCol="0" anchor="t">
            <a:spAutoFit/>
          </a:bodyPr>
          <a:lstStyle/>
          <a:p>
            <a:pPr algn="l">
              <a:lnSpc>
                <a:spcPts val="2661"/>
              </a:lnSpc>
              <a:spcBef>
                <a:spcPct val="0"/>
              </a:spcBef>
            </a:pPr>
            <a:r>
              <a:rPr lang="en-US" sz="2558">
                <a:solidFill>
                  <a:srgbClr val="FFFFFF"/>
                </a:solidFill>
                <a:latin typeface="Raleway"/>
                <a:ea typeface="Raleway"/>
                <a:cs typeface="Raleway"/>
                <a:sym typeface="Raleway"/>
              </a:rPr>
              <a:t>PrivChat</a:t>
            </a:r>
          </a:p>
        </p:txBody>
      </p:sp>
      <p:sp>
        <p:nvSpPr>
          <p:cNvPr id="12" name="TextBox 12"/>
          <p:cNvSpPr txBox="1"/>
          <p:nvPr/>
        </p:nvSpPr>
        <p:spPr>
          <a:xfrm>
            <a:off x="6712336" y="856633"/>
            <a:ext cx="4959427" cy="1032467"/>
          </a:xfrm>
          <a:prstGeom prst="rect">
            <a:avLst/>
          </a:prstGeom>
        </p:spPr>
        <p:txBody>
          <a:bodyPr lIns="0" tIns="0" rIns="0" bIns="0" rtlCol="0" anchor="t">
            <a:spAutoFit/>
          </a:bodyPr>
          <a:lstStyle/>
          <a:p>
            <a:pPr algn="l">
              <a:lnSpc>
                <a:spcPts val="7774"/>
              </a:lnSpc>
              <a:spcBef>
                <a:spcPct val="0"/>
              </a:spcBef>
            </a:pPr>
            <a:r>
              <a:rPr lang="en-US" sz="7475" b="1">
                <a:solidFill>
                  <a:srgbClr val="FFFFFF"/>
                </a:solidFill>
                <a:latin typeface="Raleway Heavy"/>
                <a:ea typeface="Raleway Heavy"/>
                <a:cs typeface="Raleway Heavy"/>
                <a:sym typeface="Raleway Heavy"/>
              </a:rPr>
              <a:t>Key</a:t>
            </a:r>
          </a:p>
        </p:txBody>
      </p:sp>
      <p:sp>
        <p:nvSpPr>
          <p:cNvPr id="13" name="TextBox 13"/>
          <p:cNvSpPr txBox="1"/>
          <p:nvPr/>
        </p:nvSpPr>
        <p:spPr>
          <a:xfrm>
            <a:off x="8582261" y="856633"/>
            <a:ext cx="4127832" cy="1032467"/>
          </a:xfrm>
          <a:prstGeom prst="rect">
            <a:avLst/>
          </a:prstGeom>
        </p:spPr>
        <p:txBody>
          <a:bodyPr lIns="0" tIns="0" rIns="0" bIns="0" rtlCol="0" anchor="t">
            <a:spAutoFit/>
          </a:bodyPr>
          <a:lstStyle/>
          <a:p>
            <a:pPr algn="l">
              <a:lnSpc>
                <a:spcPts val="7774"/>
              </a:lnSpc>
              <a:spcBef>
                <a:spcPct val="0"/>
              </a:spcBef>
            </a:pPr>
            <a:r>
              <a:rPr lang="en-US" sz="7475" b="1">
                <a:solidFill>
                  <a:srgbClr val="C6269E"/>
                </a:solidFill>
                <a:latin typeface="Raleway Bold"/>
                <a:ea typeface="Raleway Bold"/>
                <a:cs typeface="Raleway Bold"/>
                <a:sym typeface="Raleway Bold"/>
              </a:rPr>
              <a:t>Features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847191" y="-11077047"/>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sp>
        <p:nvSpPr>
          <p:cNvPr id="3" name="Freeform 3"/>
          <p:cNvSpPr/>
          <p:nvPr/>
        </p:nvSpPr>
        <p:spPr>
          <a:xfrm>
            <a:off x="-12769799" y="360481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4" name="Freeform 4"/>
          <p:cNvSpPr/>
          <p:nvPr/>
        </p:nvSpPr>
        <p:spPr>
          <a:xfrm>
            <a:off x="4491147" y="5405063"/>
            <a:ext cx="8712087" cy="4094681"/>
          </a:xfrm>
          <a:custGeom>
            <a:avLst/>
            <a:gdLst/>
            <a:ahLst/>
            <a:cxnLst/>
            <a:rect l="l" t="t" r="r" b="b"/>
            <a:pathLst>
              <a:path w="8712087" h="4094681">
                <a:moveTo>
                  <a:pt x="0" y="0"/>
                </a:moveTo>
                <a:lnTo>
                  <a:pt x="8712088" y="0"/>
                </a:lnTo>
                <a:lnTo>
                  <a:pt x="8712088" y="4094681"/>
                </a:lnTo>
                <a:lnTo>
                  <a:pt x="0" y="4094681"/>
                </a:lnTo>
                <a:lnTo>
                  <a:pt x="0" y="0"/>
                </a:lnTo>
                <a:close/>
              </a:path>
            </a:pathLst>
          </a:custGeom>
          <a:blipFill>
            <a:blip r:embed="rId3"/>
            <a:stretch>
              <a:fillRect/>
            </a:stretch>
          </a:blipFill>
        </p:spPr>
      </p:sp>
      <p:sp>
        <p:nvSpPr>
          <p:cNvPr id="5" name="TextBox 5"/>
          <p:cNvSpPr txBox="1"/>
          <p:nvPr/>
        </p:nvSpPr>
        <p:spPr>
          <a:xfrm>
            <a:off x="1028700" y="990600"/>
            <a:ext cx="8612684" cy="1214393"/>
          </a:xfrm>
          <a:prstGeom prst="rect">
            <a:avLst/>
          </a:prstGeom>
        </p:spPr>
        <p:txBody>
          <a:bodyPr lIns="0" tIns="0" rIns="0" bIns="0" rtlCol="0" anchor="t">
            <a:spAutoFit/>
          </a:bodyPr>
          <a:lstStyle/>
          <a:p>
            <a:pPr marL="0" lvl="0" indent="0" algn="just">
              <a:lnSpc>
                <a:spcPts val="8041"/>
              </a:lnSpc>
              <a:spcBef>
                <a:spcPct val="0"/>
              </a:spcBef>
            </a:pPr>
            <a:r>
              <a:rPr lang="en-US" sz="7732" u="none" strike="noStrike">
                <a:solidFill>
                  <a:srgbClr val="FFFFFF"/>
                </a:solidFill>
                <a:latin typeface="Times New Roman"/>
                <a:ea typeface="Times New Roman"/>
                <a:cs typeface="Times New Roman"/>
                <a:sym typeface="Times New Roman"/>
              </a:rPr>
              <a:t>Domain </a:t>
            </a:r>
            <a:r>
              <a:rPr lang="en-US" sz="7732" u="none" strike="noStrike">
                <a:solidFill>
                  <a:srgbClr val="C6269E"/>
                </a:solidFill>
                <a:latin typeface="Times New Roman"/>
                <a:ea typeface="Times New Roman"/>
                <a:cs typeface="Times New Roman"/>
                <a:sym typeface="Times New Roman"/>
              </a:rPr>
              <a:t>Description</a:t>
            </a:r>
          </a:p>
        </p:txBody>
      </p:sp>
      <p:sp>
        <p:nvSpPr>
          <p:cNvPr id="6" name="TextBox 6"/>
          <p:cNvSpPr txBox="1"/>
          <p:nvPr/>
        </p:nvSpPr>
        <p:spPr>
          <a:xfrm>
            <a:off x="1059553" y="2149925"/>
            <a:ext cx="16062501" cy="2975142"/>
          </a:xfrm>
          <a:prstGeom prst="rect">
            <a:avLst/>
          </a:prstGeom>
        </p:spPr>
        <p:txBody>
          <a:bodyPr lIns="0" tIns="0" rIns="0" bIns="0" rtlCol="0" anchor="t">
            <a:spAutoFit/>
          </a:bodyPr>
          <a:lstStyle/>
          <a:p>
            <a:pPr marL="914734" lvl="2" indent="-304911"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The digital communication sector has grown fast, uniting billions of people worldwide. But the growth has affected privacy. Common chat applications use a client-server paradigm, with a main server gathering messages from a user and sending them to another user. The system is straightforward and can scale, but it also brings privacy and security concerns. User data, including private conversations, is kept on the main servers and thus vulnerable to data leaks, unauthorized access by service providers, and government monitoring, as well as single points of failure. The need for privacy, integrity, and evidence in digital conversations has thus become high, especially for people and organizations dealing with sensitive information. This has generated a higher focus on decentralized and peer-to-peer (P2P) communication systems that strive to regain the users' control over data through direct communication.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847191" y="-11077047"/>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sp>
        <p:nvSpPr>
          <p:cNvPr id="3" name="Freeform 3"/>
          <p:cNvSpPr/>
          <p:nvPr/>
        </p:nvSpPr>
        <p:spPr>
          <a:xfrm>
            <a:off x="-12769799" y="360481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grpSp>
        <p:nvGrpSpPr>
          <p:cNvPr id="4" name="Group 4"/>
          <p:cNvGrpSpPr/>
          <p:nvPr/>
        </p:nvGrpSpPr>
        <p:grpSpPr>
          <a:xfrm>
            <a:off x="1698311" y="2361944"/>
            <a:ext cx="5246370" cy="5646765"/>
            <a:chOff x="0" y="0"/>
            <a:chExt cx="812800" cy="874832"/>
          </a:xfrm>
        </p:grpSpPr>
        <p:sp>
          <p:nvSpPr>
            <p:cNvPr id="5" name="Freeform 5"/>
            <p:cNvSpPr/>
            <p:nvPr/>
          </p:nvSpPr>
          <p:spPr>
            <a:xfrm>
              <a:off x="0" y="0"/>
              <a:ext cx="812800" cy="874832"/>
            </a:xfrm>
            <a:custGeom>
              <a:avLst/>
              <a:gdLst/>
              <a:ahLst/>
              <a:cxnLst/>
              <a:rect l="l" t="t" r="r" b="b"/>
              <a:pathLst>
                <a:path w="812800" h="874832">
                  <a:moveTo>
                    <a:pt x="0" y="0"/>
                  </a:moveTo>
                  <a:lnTo>
                    <a:pt x="812800" y="0"/>
                  </a:lnTo>
                  <a:lnTo>
                    <a:pt x="812800" y="874832"/>
                  </a:lnTo>
                  <a:lnTo>
                    <a:pt x="0" y="874832"/>
                  </a:lnTo>
                  <a:close/>
                </a:path>
              </a:pathLst>
            </a:custGeom>
            <a:blipFill>
              <a:blip r:embed="rId3"/>
              <a:stretch>
                <a:fillRect t="-18" b="-18"/>
              </a:stretch>
            </a:blipFill>
          </p:spPr>
        </p:sp>
      </p:grpSp>
      <p:sp>
        <p:nvSpPr>
          <p:cNvPr id="6" name="TextBox 6"/>
          <p:cNvSpPr txBox="1"/>
          <p:nvPr/>
        </p:nvSpPr>
        <p:spPr>
          <a:xfrm>
            <a:off x="8753810" y="1148887"/>
            <a:ext cx="8412109" cy="1213057"/>
          </a:xfrm>
          <a:prstGeom prst="rect">
            <a:avLst/>
          </a:prstGeom>
        </p:spPr>
        <p:txBody>
          <a:bodyPr lIns="0" tIns="0" rIns="0" bIns="0" rtlCol="0" anchor="t">
            <a:spAutoFit/>
          </a:bodyPr>
          <a:lstStyle/>
          <a:p>
            <a:pPr marL="0" lvl="0" indent="0" algn="just">
              <a:lnSpc>
                <a:spcPts val="8041"/>
              </a:lnSpc>
              <a:spcBef>
                <a:spcPct val="0"/>
              </a:spcBef>
            </a:pPr>
            <a:r>
              <a:rPr lang="en-US" sz="7732" u="none" strike="noStrike">
                <a:solidFill>
                  <a:srgbClr val="FFFFFF"/>
                </a:solidFill>
                <a:latin typeface="Times New Roman"/>
                <a:ea typeface="Times New Roman"/>
                <a:cs typeface="Times New Roman"/>
                <a:sym typeface="Times New Roman"/>
              </a:rPr>
              <a:t>Literature</a:t>
            </a:r>
          </a:p>
        </p:txBody>
      </p:sp>
      <p:sp>
        <p:nvSpPr>
          <p:cNvPr id="7" name="TextBox 7"/>
          <p:cNvSpPr txBox="1"/>
          <p:nvPr/>
        </p:nvSpPr>
        <p:spPr>
          <a:xfrm>
            <a:off x="8847191" y="2127842"/>
            <a:ext cx="4842255" cy="1214395"/>
          </a:xfrm>
          <a:prstGeom prst="rect">
            <a:avLst/>
          </a:prstGeom>
        </p:spPr>
        <p:txBody>
          <a:bodyPr lIns="0" tIns="0" rIns="0" bIns="0" rtlCol="0" anchor="t">
            <a:spAutoFit/>
          </a:bodyPr>
          <a:lstStyle/>
          <a:p>
            <a:pPr marL="0" lvl="0" indent="0" algn="just">
              <a:lnSpc>
                <a:spcPts val="8041"/>
              </a:lnSpc>
              <a:spcBef>
                <a:spcPct val="0"/>
              </a:spcBef>
            </a:pPr>
            <a:r>
              <a:rPr lang="en-US" sz="7732" u="none" strike="noStrike">
                <a:solidFill>
                  <a:srgbClr val="C6269E"/>
                </a:solidFill>
                <a:latin typeface="Times New Roman"/>
                <a:ea typeface="Times New Roman"/>
                <a:cs typeface="Times New Roman"/>
                <a:sym typeface="Times New Roman"/>
              </a:rPr>
              <a:t>Survey</a:t>
            </a:r>
          </a:p>
        </p:txBody>
      </p:sp>
      <p:sp>
        <p:nvSpPr>
          <p:cNvPr id="8" name="TextBox 8"/>
          <p:cNvSpPr txBox="1"/>
          <p:nvPr/>
        </p:nvSpPr>
        <p:spPr>
          <a:xfrm>
            <a:off x="8847191" y="3547667"/>
            <a:ext cx="6848312" cy="4832517"/>
          </a:xfrm>
          <a:prstGeom prst="rect">
            <a:avLst/>
          </a:prstGeom>
        </p:spPr>
        <p:txBody>
          <a:bodyPr lIns="0" tIns="0" rIns="0" bIns="0" rtlCol="0" anchor="t">
            <a:spAutoFit/>
          </a:bodyPr>
          <a:lstStyle/>
          <a:p>
            <a:pPr marL="914734" lvl="2" indent="-304911"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Most chat apps like WhatsApp and Telegram use a central server to send and sometimes temporarily store messages. Although these apps now use end-to-end encryption to keep what you say private, the server still knows details like who is talking and when. In contrast, WebRTC lets your browser connect directly to someone else's, so your messages, calls, or video chats go straight between you without a middleman handling the data. This direct connection makes your conversations even more private while still needing a little help at the start to connect everyone together.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649733" y="-97244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12769799" y="360481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grpSp>
        <p:nvGrpSpPr>
          <p:cNvPr id="4" name="Group 4"/>
          <p:cNvGrpSpPr/>
          <p:nvPr/>
        </p:nvGrpSpPr>
        <p:grpSpPr>
          <a:xfrm>
            <a:off x="10064854" y="1476737"/>
            <a:ext cx="7194446" cy="3467692"/>
            <a:chOff x="0" y="0"/>
            <a:chExt cx="812800" cy="391766"/>
          </a:xfrm>
        </p:grpSpPr>
        <p:sp>
          <p:nvSpPr>
            <p:cNvPr id="5" name="Freeform 5"/>
            <p:cNvSpPr/>
            <p:nvPr/>
          </p:nvSpPr>
          <p:spPr>
            <a:xfrm>
              <a:off x="0" y="0"/>
              <a:ext cx="812800" cy="391766"/>
            </a:xfrm>
            <a:custGeom>
              <a:avLst/>
              <a:gdLst/>
              <a:ahLst/>
              <a:cxnLst/>
              <a:rect l="l" t="t" r="r" b="b"/>
              <a:pathLst>
                <a:path w="812800" h="391766">
                  <a:moveTo>
                    <a:pt x="0" y="0"/>
                  </a:moveTo>
                  <a:lnTo>
                    <a:pt x="812800" y="0"/>
                  </a:lnTo>
                  <a:lnTo>
                    <a:pt x="812800" y="391766"/>
                  </a:lnTo>
                  <a:lnTo>
                    <a:pt x="0" y="391766"/>
                  </a:lnTo>
                  <a:close/>
                </a:path>
              </a:pathLst>
            </a:custGeom>
            <a:blipFill>
              <a:blip r:embed="rId3"/>
              <a:stretch>
                <a:fillRect t="-52763"/>
              </a:stretch>
            </a:blipFill>
          </p:spPr>
        </p:sp>
      </p:grpSp>
      <p:sp>
        <p:nvSpPr>
          <p:cNvPr id="6" name="TextBox 6"/>
          <p:cNvSpPr txBox="1"/>
          <p:nvPr/>
        </p:nvSpPr>
        <p:spPr>
          <a:xfrm>
            <a:off x="931061" y="1000125"/>
            <a:ext cx="7889677" cy="721281"/>
          </a:xfrm>
          <a:prstGeom prst="rect">
            <a:avLst/>
          </a:prstGeom>
        </p:spPr>
        <p:txBody>
          <a:bodyPr lIns="0" tIns="0" rIns="0" bIns="0" rtlCol="0" anchor="t">
            <a:spAutoFit/>
          </a:bodyPr>
          <a:lstStyle/>
          <a:p>
            <a:pPr marL="0" lvl="0" indent="0" algn="ctr">
              <a:lnSpc>
                <a:spcPts val="4740"/>
              </a:lnSpc>
              <a:spcBef>
                <a:spcPct val="0"/>
              </a:spcBef>
            </a:pPr>
            <a:r>
              <a:rPr lang="en-US" sz="4558" u="none" strike="noStrike">
                <a:solidFill>
                  <a:srgbClr val="FFFFFF"/>
                </a:solidFill>
                <a:latin typeface="Times New Roman"/>
                <a:ea typeface="Times New Roman"/>
                <a:cs typeface="Times New Roman"/>
                <a:sym typeface="Times New Roman"/>
              </a:rPr>
              <a:t>Existing System and Drawbacks</a:t>
            </a:r>
          </a:p>
        </p:txBody>
      </p:sp>
      <p:sp>
        <p:nvSpPr>
          <p:cNvPr id="7" name="TextBox 7"/>
          <p:cNvSpPr txBox="1"/>
          <p:nvPr/>
        </p:nvSpPr>
        <p:spPr>
          <a:xfrm>
            <a:off x="898319" y="2093147"/>
            <a:ext cx="8765805" cy="2975142"/>
          </a:xfrm>
          <a:prstGeom prst="rect">
            <a:avLst/>
          </a:prstGeom>
        </p:spPr>
        <p:txBody>
          <a:bodyPr lIns="0" tIns="0" rIns="0" bIns="0" rtlCol="0" anchor="t">
            <a:spAutoFit/>
          </a:bodyPr>
          <a:lstStyle/>
          <a:p>
            <a:pPr marL="457367" lvl="1" indent="-228683" algn="l">
              <a:lnSpc>
                <a:spcPts val="2965"/>
              </a:lnSpc>
              <a:buAutoNum type="arabicPeriod"/>
            </a:pPr>
            <a:r>
              <a:rPr lang="en-US" sz="2118" u="none" strike="noStrike">
                <a:solidFill>
                  <a:srgbClr val="FFFFFA"/>
                </a:solidFill>
                <a:latin typeface="Raleway"/>
                <a:ea typeface="Raleway"/>
                <a:cs typeface="Raleway"/>
                <a:sym typeface="Raleway"/>
              </a:rPr>
              <a:t>Existing System: </a:t>
            </a:r>
          </a:p>
          <a:p>
            <a:pPr algn="l">
              <a:lnSpc>
                <a:spcPts val="2965"/>
              </a:lnSpc>
            </a:pPr>
            <a:endParaRPr lang="en-US" sz="2118" u="none" strike="noStrike">
              <a:solidFill>
                <a:srgbClr val="FFFFFA"/>
              </a:solidFill>
              <a:latin typeface="Raleway"/>
              <a:ea typeface="Raleway"/>
              <a:cs typeface="Raleway"/>
              <a:sym typeface="Raleway"/>
            </a:endParaRPr>
          </a:p>
          <a:p>
            <a:pPr marL="457367" lvl="1" indent="-228683" algn="l">
              <a:lnSpc>
                <a:spcPts val="2965"/>
              </a:lnSpc>
              <a:buFont typeface="Arial"/>
              <a:buChar char="•"/>
            </a:pPr>
            <a:r>
              <a:rPr lang="en-US" sz="2118" u="none" strike="noStrike">
                <a:solidFill>
                  <a:srgbClr val="FFFFFA"/>
                </a:solidFill>
                <a:latin typeface="Raleway"/>
                <a:ea typeface="Raleway"/>
                <a:cs typeface="Raleway"/>
                <a:sym typeface="Raleway"/>
              </a:rPr>
              <a:t>Centralized Chat Applications</a:t>
            </a:r>
          </a:p>
          <a:p>
            <a:pPr marL="457367" lvl="1" indent="-228683" algn="l">
              <a:lnSpc>
                <a:spcPts val="2965"/>
              </a:lnSpc>
              <a:buFont typeface="Arial"/>
              <a:buChar char="•"/>
            </a:pPr>
            <a:r>
              <a:rPr lang="en-US" sz="2118" u="none" strike="noStrike">
                <a:solidFill>
                  <a:srgbClr val="FFFFFA"/>
                </a:solidFill>
                <a:latin typeface="Raleway"/>
                <a:ea typeface="Raleway"/>
                <a:cs typeface="Raleway"/>
                <a:sym typeface="Raleway"/>
              </a:rPr>
              <a:t>Most chat applications (like WhatsApp, Discord, Slack, and Messenger) work on the client-server architecture.</a:t>
            </a:r>
          </a:p>
          <a:p>
            <a:pPr marL="457367" lvl="1" indent="-228683" algn="l">
              <a:lnSpc>
                <a:spcPts val="2965"/>
              </a:lnSpc>
              <a:buFont typeface="Arial"/>
              <a:buChar char="•"/>
            </a:pPr>
            <a:r>
              <a:rPr lang="en-US" sz="2118" u="none" strike="noStrike">
                <a:solidFill>
                  <a:srgbClr val="FFFFFA"/>
                </a:solidFill>
                <a:latin typeface="Raleway"/>
                <a:ea typeface="Raleway"/>
                <a:cs typeface="Raleway"/>
                <a:sym typeface="Raleway"/>
              </a:rPr>
              <a:t>Clients: Client devices (web browsers, mobile apps).</a:t>
            </a:r>
          </a:p>
          <a:p>
            <a:pPr marL="457367" lvl="1" indent="-228683" algn="l">
              <a:lnSpc>
                <a:spcPts val="2965"/>
              </a:lnSpc>
              <a:buFont typeface="Arial"/>
              <a:buChar char="•"/>
            </a:pPr>
            <a:r>
              <a:rPr lang="en-US" sz="2118" u="none" strike="noStrike">
                <a:solidFill>
                  <a:srgbClr val="FFFFFA"/>
                </a:solidFill>
                <a:latin typeface="Raleway"/>
                <a:ea typeface="Raleway"/>
                <a:cs typeface="Raleway"/>
                <a:sym typeface="Raleway"/>
              </a:rPr>
              <a:t>Server: A robust main server system belonging to and operated by the service provider.</a:t>
            </a:r>
          </a:p>
        </p:txBody>
      </p:sp>
      <p:sp>
        <p:nvSpPr>
          <p:cNvPr id="8" name="TextBox 8"/>
          <p:cNvSpPr txBox="1"/>
          <p:nvPr/>
        </p:nvSpPr>
        <p:spPr>
          <a:xfrm>
            <a:off x="898319" y="5533473"/>
            <a:ext cx="7634417" cy="3346617"/>
          </a:xfrm>
          <a:prstGeom prst="rect">
            <a:avLst/>
          </a:prstGeom>
        </p:spPr>
        <p:txBody>
          <a:bodyPr lIns="0" tIns="0" rIns="0" bIns="0" rtlCol="0" anchor="t">
            <a:spAutoFit/>
          </a:bodyPr>
          <a:lstStyle/>
          <a:p>
            <a:pPr marL="457367" lvl="1" indent="-228683" algn="l">
              <a:lnSpc>
                <a:spcPts val="2965"/>
              </a:lnSpc>
              <a:buFont typeface="Arial"/>
              <a:buChar char="•"/>
            </a:pPr>
            <a:r>
              <a:rPr lang="en-US" sz="2118" u="none" strike="noStrike">
                <a:solidFill>
                  <a:srgbClr val="FFFFFA"/>
                </a:solidFill>
                <a:latin typeface="Raleway"/>
                <a:ea typeface="Raleway"/>
                <a:cs typeface="Raleway"/>
                <a:sym typeface="Raleway"/>
              </a:rPr>
              <a:t>How they typically work:</a:t>
            </a:r>
          </a:p>
          <a:p>
            <a:pPr algn="l">
              <a:lnSpc>
                <a:spcPts val="2965"/>
              </a:lnSpc>
            </a:pPr>
            <a:endParaRPr lang="en-US" sz="2118" u="none" strike="noStrike">
              <a:solidFill>
                <a:srgbClr val="FFFFFA"/>
              </a:solidFill>
              <a:latin typeface="Raleway"/>
              <a:ea typeface="Raleway"/>
              <a:cs typeface="Raleway"/>
              <a:sym typeface="Raleway"/>
            </a:endParaRPr>
          </a:p>
          <a:p>
            <a:pPr marL="457367" lvl="1" indent="-228683" algn="l">
              <a:lnSpc>
                <a:spcPts val="2965"/>
              </a:lnSpc>
              <a:buFont typeface="Arial"/>
              <a:buChar char="•"/>
            </a:pPr>
            <a:r>
              <a:rPr lang="en-US" sz="2118" u="none" strike="noStrike">
                <a:solidFill>
                  <a:srgbClr val="FFFFFA"/>
                </a:solidFill>
                <a:latin typeface="Raleway"/>
                <a:ea typeface="Raleway"/>
                <a:cs typeface="Raleway"/>
                <a:sym typeface="Raleway"/>
              </a:rPr>
              <a:t>When User A sends a message to User B:</a:t>
            </a:r>
          </a:p>
          <a:p>
            <a:pPr marL="457367" lvl="1" indent="-228683" algn="l">
              <a:lnSpc>
                <a:spcPts val="2965"/>
              </a:lnSpc>
              <a:buFont typeface="Arial"/>
              <a:buChar char="•"/>
            </a:pPr>
            <a:r>
              <a:rPr lang="en-US" sz="2118" u="none" strike="noStrike">
                <a:solidFill>
                  <a:srgbClr val="FFFFFA"/>
                </a:solidFill>
                <a:latin typeface="Raleway"/>
                <a:ea typeface="Raleway"/>
                <a:cs typeface="Raleway"/>
                <a:sym typeface="Raleway"/>
              </a:rPr>
              <a:t>User A's customer sends the message to the main server.</a:t>
            </a:r>
          </a:p>
          <a:p>
            <a:pPr marL="457367" lvl="1" indent="-228683" algn="l">
              <a:lnSpc>
                <a:spcPts val="2965"/>
              </a:lnSpc>
              <a:buFont typeface="Arial"/>
              <a:buChar char="•"/>
            </a:pPr>
            <a:r>
              <a:rPr lang="en-US" sz="2118" u="none" strike="noStrike">
                <a:solidFill>
                  <a:srgbClr val="FFFFFA"/>
                </a:solidFill>
                <a:latin typeface="Raleway"/>
                <a:ea typeface="Raleway"/>
                <a:cs typeface="Raleway"/>
                <a:sym typeface="Raleway"/>
              </a:rPr>
              <a:t>The primary server accepts, handles, and usually keeps the message (at least temporarily, sometimes indefinitely).</a:t>
            </a:r>
          </a:p>
          <a:p>
            <a:pPr marL="457367" lvl="1" indent="-228683" algn="l">
              <a:lnSpc>
                <a:spcPts val="2965"/>
              </a:lnSpc>
              <a:buFont typeface="Arial"/>
              <a:buChar char="•"/>
            </a:pPr>
            <a:r>
              <a:rPr lang="en-US" sz="2118" u="none" strike="noStrike">
                <a:solidFill>
                  <a:srgbClr val="FFFFFA"/>
                </a:solidFill>
                <a:latin typeface="Raleway"/>
                <a:ea typeface="Raleway"/>
                <a:cs typeface="Raleway"/>
                <a:sym typeface="Raleway"/>
              </a:rPr>
              <a:t>The main server then forwards the message to User B's client.</a:t>
            </a:r>
          </a:p>
        </p:txBody>
      </p:sp>
      <p:grpSp>
        <p:nvGrpSpPr>
          <p:cNvPr id="9" name="Group 9"/>
          <p:cNvGrpSpPr/>
          <p:nvPr/>
        </p:nvGrpSpPr>
        <p:grpSpPr>
          <a:xfrm>
            <a:off x="9912644" y="5846132"/>
            <a:ext cx="3999638" cy="2778447"/>
            <a:chOff x="0" y="0"/>
            <a:chExt cx="5332850" cy="3704596"/>
          </a:xfrm>
        </p:grpSpPr>
        <p:sp>
          <p:nvSpPr>
            <p:cNvPr id="10" name="TextBox 10"/>
            <p:cNvSpPr txBox="1"/>
            <p:nvPr/>
          </p:nvSpPr>
          <p:spPr>
            <a:xfrm>
              <a:off x="202946" y="47625"/>
              <a:ext cx="5129904" cy="791772"/>
            </a:xfrm>
            <a:prstGeom prst="rect">
              <a:avLst/>
            </a:prstGeom>
          </p:spPr>
          <p:txBody>
            <a:bodyPr lIns="0" tIns="0" rIns="0" bIns="0" rtlCol="0" anchor="t">
              <a:spAutoFit/>
            </a:bodyPr>
            <a:lstStyle/>
            <a:p>
              <a:pPr marL="0" lvl="0" indent="0" algn="ctr">
                <a:lnSpc>
                  <a:spcPts val="4302"/>
                </a:lnSpc>
                <a:spcBef>
                  <a:spcPct val="0"/>
                </a:spcBef>
              </a:pPr>
              <a:r>
                <a:rPr lang="en-US" sz="4137" b="1" u="none" strike="noStrike">
                  <a:solidFill>
                    <a:srgbClr val="FFFFFF"/>
                  </a:solidFill>
                  <a:latin typeface="Raleway Bold"/>
                  <a:ea typeface="Raleway Bold"/>
                  <a:cs typeface="Raleway Bold"/>
                  <a:sym typeface="Raleway Bold"/>
                </a:rPr>
                <a:t>Disadvantages:</a:t>
              </a:r>
            </a:p>
          </p:txBody>
        </p:sp>
        <p:sp>
          <p:nvSpPr>
            <p:cNvPr id="11" name="TextBox 11"/>
            <p:cNvSpPr txBox="1"/>
            <p:nvPr/>
          </p:nvSpPr>
          <p:spPr>
            <a:xfrm>
              <a:off x="0" y="1057114"/>
              <a:ext cx="2799901" cy="2647482"/>
            </a:xfrm>
            <a:prstGeom prst="rect">
              <a:avLst/>
            </a:prstGeom>
          </p:spPr>
          <p:txBody>
            <a:bodyPr lIns="0" tIns="0" rIns="0" bIns="0" rtlCol="0" anchor="t">
              <a:spAutoFit/>
            </a:bodyPr>
            <a:lstStyle/>
            <a:p>
              <a:pPr marL="489947" lvl="1" indent="-244973" algn="l">
                <a:lnSpc>
                  <a:spcPts val="3177"/>
                </a:lnSpc>
                <a:spcBef>
                  <a:spcPct val="0"/>
                </a:spcBef>
                <a:buFont typeface="Arial"/>
                <a:buChar char="•"/>
              </a:pPr>
              <a:r>
                <a:rPr lang="en-US" sz="2269" u="none" strike="noStrike">
                  <a:solidFill>
                    <a:srgbClr val="FFFFFA"/>
                  </a:solidFill>
                  <a:latin typeface="Raleway"/>
                  <a:ea typeface="Raleway"/>
                  <a:cs typeface="Raleway"/>
                  <a:sym typeface="Raleway"/>
                </a:rPr>
                <a:t>Interception</a:t>
              </a:r>
            </a:p>
            <a:p>
              <a:pPr marL="489947" lvl="1" indent="-244973" algn="l">
                <a:lnSpc>
                  <a:spcPts val="3177"/>
                </a:lnSpc>
                <a:spcBef>
                  <a:spcPct val="0"/>
                </a:spcBef>
                <a:buFont typeface="Arial"/>
                <a:buChar char="•"/>
              </a:pPr>
              <a:r>
                <a:rPr lang="en-US" sz="2269" u="none" strike="noStrike">
                  <a:solidFill>
                    <a:srgbClr val="FFFFFA"/>
                  </a:solidFill>
                  <a:latin typeface="Raleway"/>
                  <a:ea typeface="Raleway"/>
                  <a:cs typeface="Raleway"/>
                  <a:sym typeface="Raleway"/>
                </a:rPr>
                <a:t>Failure</a:t>
              </a:r>
            </a:p>
            <a:p>
              <a:pPr marL="489947" lvl="1" indent="-244973" algn="l">
                <a:lnSpc>
                  <a:spcPts val="3177"/>
                </a:lnSpc>
                <a:spcBef>
                  <a:spcPct val="0"/>
                </a:spcBef>
                <a:buFont typeface="Arial"/>
                <a:buChar char="•"/>
              </a:pPr>
              <a:r>
                <a:rPr lang="en-US" sz="2269" u="none" strike="noStrike">
                  <a:solidFill>
                    <a:srgbClr val="FFFFFA"/>
                  </a:solidFill>
                  <a:latin typeface="Raleway"/>
                  <a:ea typeface="Raleway"/>
                  <a:cs typeface="Raleway"/>
                  <a:sym typeface="Raleway"/>
                </a:rPr>
                <a:t>Trust</a:t>
              </a:r>
            </a:p>
            <a:p>
              <a:pPr marL="489947" lvl="1" indent="-244973" algn="l">
                <a:lnSpc>
                  <a:spcPts val="3177"/>
                </a:lnSpc>
                <a:spcBef>
                  <a:spcPct val="0"/>
                </a:spcBef>
                <a:buFont typeface="Arial"/>
                <a:buChar char="•"/>
              </a:pPr>
              <a:r>
                <a:rPr lang="en-US" sz="2269" u="none" strike="noStrike">
                  <a:solidFill>
                    <a:srgbClr val="FFFFFA"/>
                  </a:solidFill>
                  <a:latin typeface="Raleway"/>
                  <a:ea typeface="Raleway"/>
                  <a:cs typeface="Raleway"/>
                  <a:sym typeface="Raleway"/>
                </a:rPr>
                <a:t>Latency</a:t>
              </a:r>
            </a:p>
            <a:p>
              <a:pPr marL="489947" lvl="1" indent="-244973" algn="l">
                <a:lnSpc>
                  <a:spcPts val="3177"/>
                </a:lnSpc>
                <a:spcBef>
                  <a:spcPct val="0"/>
                </a:spcBef>
                <a:buFont typeface="Arial"/>
                <a:buChar char="•"/>
              </a:pPr>
              <a:r>
                <a:rPr lang="en-US" sz="2269" u="none" strike="noStrike">
                  <a:solidFill>
                    <a:srgbClr val="FFFFFA"/>
                  </a:solidFill>
                  <a:latin typeface="Raleway"/>
                  <a:ea typeface="Raleway"/>
                  <a:cs typeface="Raleway"/>
                  <a:sym typeface="Raleway"/>
                </a:rPr>
                <a:t>Bandwidth</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81406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grpSp>
        <p:nvGrpSpPr>
          <p:cNvPr id="4" name="Group 4"/>
          <p:cNvGrpSpPr/>
          <p:nvPr/>
        </p:nvGrpSpPr>
        <p:grpSpPr>
          <a:xfrm>
            <a:off x="10800653" y="2613245"/>
            <a:ext cx="5246370" cy="524637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l="-66959" r="-66959"/>
              </a:stretch>
            </a:blipFill>
          </p:spPr>
        </p:sp>
      </p:grpSp>
      <p:sp>
        <p:nvSpPr>
          <p:cNvPr id="6" name="TextBox 6"/>
          <p:cNvSpPr txBox="1"/>
          <p:nvPr/>
        </p:nvSpPr>
        <p:spPr>
          <a:xfrm>
            <a:off x="5122503" y="1000125"/>
            <a:ext cx="8301335" cy="721281"/>
          </a:xfrm>
          <a:prstGeom prst="rect">
            <a:avLst/>
          </a:prstGeom>
        </p:spPr>
        <p:txBody>
          <a:bodyPr lIns="0" tIns="0" rIns="0" bIns="0" rtlCol="0" anchor="t">
            <a:spAutoFit/>
          </a:bodyPr>
          <a:lstStyle/>
          <a:p>
            <a:pPr algn="ctr">
              <a:lnSpc>
                <a:spcPts val="4740"/>
              </a:lnSpc>
              <a:spcBef>
                <a:spcPct val="0"/>
              </a:spcBef>
            </a:pPr>
            <a:r>
              <a:rPr lang="en-US" sz="4558">
                <a:solidFill>
                  <a:srgbClr val="FFFFFF"/>
                </a:solidFill>
                <a:latin typeface="Times New Roman"/>
                <a:ea typeface="Times New Roman"/>
                <a:cs typeface="Times New Roman"/>
                <a:sym typeface="Times New Roman"/>
              </a:rPr>
              <a:t>Proposed System and Advantages</a:t>
            </a:r>
          </a:p>
        </p:txBody>
      </p:sp>
      <p:sp>
        <p:nvSpPr>
          <p:cNvPr id="7" name="TextBox 7"/>
          <p:cNvSpPr txBox="1"/>
          <p:nvPr/>
        </p:nvSpPr>
        <p:spPr>
          <a:xfrm>
            <a:off x="1028699" y="2423637"/>
            <a:ext cx="8465135" cy="397545"/>
          </a:xfrm>
          <a:prstGeom prst="rect">
            <a:avLst/>
          </a:prstGeom>
        </p:spPr>
        <p:txBody>
          <a:bodyPr wrap="square" lIns="0" tIns="0" rIns="0" bIns="0" rtlCol="0" anchor="t">
            <a:spAutoFit/>
          </a:bodyPr>
          <a:lstStyle/>
          <a:p>
            <a:pPr algn="ctr">
              <a:lnSpc>
                <a:spcPts val="3144"/>
              </a:lnSpc>
              <a:spcBef>
                <a:spcPct val="0"/>
              </a:spcBef>
            </a:pPr>
            <a:r>
              <a:rPr lang="en-US" sz="3023" dirty="0" err="1">
                <a:solidFill>
                  <a:srgbClr val="FFFFFF"/>
                </a:solidFill>
                <a:latin typeface="Raleway"/>
                <a:ea typeface="Raleway"/>
                <a:cs typeface="Raleway"/>
                <a:sym typeface="Raleway"/>
              </a:rPr>
              <a:t>PrivChat</a:t>
            </a:r>
            <a:r>
              <a:rPr lang="en-US" sz="3023" dirty="0">
                <a:solidFill>
                  <a:srgbClr val="FFFFFF"/>
                </a:solidFill>
                <a:latin typeface="Raleway"/>
                <a:ea typeface="Raleway"/>
                <a:cs typeface="Raleway"/>
                <a:sym typeface="Raleway"/>
              </a:rPr>
              <a:t>: A Hybrid P2P Communication System</a:t>
            </a:r>
          </a:p>
        </p:txBody>
      </p:sp>
      <p:sp>
        <p:nvSpPr>
          <p:cNvPr id="8" name="TextBox 8"/>
          <p:cNvSpPr txBox="1"/>
          <p:nvPr/>
        </p:nvSpPr>
        <p:spPr>
          <a:xfrm>
            <a:off x="837726" y="3043080"/>
            <a:ext cx="8656109" cy="1117767"/>
          </a:xfrm>
          <a:prstGeom prst="rect">
            <a:avLst/>
          </a:prstGeom>
        </p:spPr>
        <p:txBody>
          <a:bodyPr lIns="0" tIns="0" rIns="0" bIns="0" rtlCol="0" anchor="t">
            <a:spAutoFit/>
          </a:bodyPr>
          <a:lstStyle/>
          <a:p>
            <a:pPr marL="457367" lvl="1" indent="-228683"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PrivChat ensures secure and private communication by blending a central server for authentication and signaling with direct peer-to-peer data channels.</a:t>
            </a:r>
          </a:p>
        </p:txBody>
      </p:sp>
      <p:sp>
        <p:nvSpPr>
          <p:cNvPr id="9" name="TextBox 9"/>
          <p:cNvSpPr txBox="1"/>
          <p:nvPr/>
        </p:nvSpPr>
        <p:spPr>
          <a:xfrm>
            <a:off x="1028700" y="4604260"/>
            <a:ext cx="7810500" cy="397545"/>
          </a:xfrm>
          <a:prstGeom prst="rect">
            <a:avLst/>
          </a:prstGeom>
        </p:spPr>
        <p:txBody>
          <a:bodyPr wrap="square" lIns="0" tIns="0" rIns="0" bIns="0" rtlCol="0" anchor="t">
            <a:spAutoFit/>
          </a:bodyPr>
          <a:lstStyle/>
          <a:p>
            <a:pPr algn="ctr">
              <a:lnSpc>
                <a:spcPts val="3144"/>
              </a:lnSpc>
              <a:spcBef>
                <a:spcPct val="0"/>
              </a:spcBef>
            </a:pPr>
            <a:r>
              <a:rPr lang="en-US" sz="3023" dirty="0">
                <a:solidFill>
                  <a:srgbClr val="FFFFFF"/>
                </a:solidFill>
                <a:latin typeface="Raleway"/>
                <a:ea typeface="Raleway"/>
                <a:cs typeface="Raleway"/>
                <a:sym typeface="Raleway"/>
              </a:rPr>
              <a:t>Authentication &amp; Signaling Server (Node.js)</a:t>
            </a:r>
          </a:p>
        </p:txBody>
      </p:sp>
      <p:sp>
        <p:nvSpPr>
          <p:cNvPr id="10" name="TextBox 10"/>
          <p:cNvSpPr txBox="1"/>
          <p:nvPr/>
        </p:nvSpPr>
        <p:spPr>
          <a:xfrm>
            <a:off x="837726" y="5369738"/>
            <a:ext cx="8656109" cy="2232192"/>
          </a:xfrm>
          <a:prstGeom prst="rect">
            <a:avLst/>
          </a:prstGeom>
        </p:spPr>
        <p:txBody>
          <a:bodyPr lIns="0" tIns="0" rIns="0" bIns="0" rtlCol="0" anchor="t">
            <a:spAutoFit/>
          </a:bodyPr>
          <a:lstStyle/>
          <a:p>
            <a:pPr marL="457367" lvl="1" indent="-228683" algn="l">
              <a:lnSpc>
                <a:spcPts val="2965"/>
              </a:lnSpc>
              <a:spcBef>
                <a:spcPct val="0"/>
              </a:spcBef>
              <a:buFont typeface="Arial"/>
              <a:buChar char="•"/>
            </a:pPr>
            <a:r>
              <a:rPr lang="en-US" sz="2118">
                <a:solidFill>
                  <a:srgbClr val="FFFFFA"/>
                </a:solidFill>
                <a:latin typeface="Raleway"/>
                <a:ea typeface="Raleway"/>
                <a:cs typeface="Raleway"/>
                <a:sym typeface="Raleway"/>
              </a:rPr>
              <a:t>H</a:t>
            </a:r>
            <a:r>
              <a:rPr lang="en-US" sz="2118" u="none" strike="noStrike">
                <a:solidFill>
                  <a:srgbClr val="FFFFFA"/>
                </a:solidFill>
                <a:latin typeface="Raleway"/>
                <a:ea typeface="Raleway"/>
                <a:cs typeface="Raleway"/>
                <a:sym typeface="Raleway"/>
              </a:rPr>
              <a:t>andles user accounts with bcrypt-secured passwords.</a:t>
            </a:r>
          </a:p>
          <a:p>
            <a:pPr marL="457367" lvl="1" indent="-228683"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Authenticates sessions via express-session.</a:t>
            </a:r>
          </a:p>
          <a:p>
            <a:pPr marL="457367" lvl="1" indent="-228683"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Enables peer discovery and connection negotiation using WebSockets (relaying WebRTC offers, answers, and ICE candidates).</a:t>
            </a:r>
          </a:p>
          <a:p>
            <a:pPr marL="457367" lvl="1" indent="-228683"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Manages chat room creation and approvals.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525283" y="-12620097"/>
            <a:ext cx="17956749" cy="18046984"/>
          </a:xfrm>
          <a:custGeom>
            <a:avLst/>
            <a:gdLst/>
            <a:ahLst/>
            <a:cxnLst/>
            <a:rect l="l" t="t" r="r" b="b"/>
            <a:pathLst>
              <a:path w="17956749" h="18046984">
                <a:moveTo>
                  <a:pt x="0" y="0"/>
                </a:moveTo>
                <a:lnTo>
                  <a:pt x="17956749" y="0"/>
                </a:lnTo>
                <a:lnTo>
                  <a:pt x="17956749" y="18046985"/>
                </a:lnTo>
                <a:lnTo>
                  <a:pt x="0" y="18046985"/>
                </a:lnTo>
                <a:lnTo>
                  <a:pt x="0" y="0"/>
                </a:lnTo>
                <a:close/>
              </a:path>
            </a:pathLst>
          </a:custGeom>
          <a:blipFill>
            <a:blip r:embed="rId2"/>
            <a:stretch>
              <a:fillRect/>
            </a:stretch>
          </a:blipFill>
        </p:spPr>
      </p:sp>
      <p:sp>
        <p:nvSpPr>
          <p:cNvPr id="3" name="Freeform 3"/>
          <p:cNvSpPr/>
          <p:nvPr/>
        </p:nvSpPr>
        <p:spPr>
          <a:xfrm>
            <a:off x="-81406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grpSp>
        <p:nvGrpSpPr>
          <p:cNvPr id="4" name="Group 4"/>
          <p:cNvGrpSpPr/>
          <p:nvPr/>
        </p:nvGrpSpPr>
        <p:grpSpPr>
          <a:xfrm>
            <a:off x="10525106" y="2215232"/>
            <a:ext cx="5246370" cy="524637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a:stretch>
            </a:blipFill>
          </p:spPr>
        </p:sp>
      </p:grpSp>
      <p:sp>
        <p:nvSpPr>
          <p:cNvPr id="6" name="TextBox 6"/>
          <p:cNvSpPr txBox="1"/>
          <p:nvPr/>
        </p:nvSpPr>
        <p:spPr>
          <a:xfrm>
            <a:off x="2773720" y="3587058"/>
            <a:ext cx="4989175" cy="397545"/>
          </a:xfrm>
          <a:prstGeom prst="rect">
            <a:avLst/>
          </a:prstGeom>
        </p:spPr>
        <p:txBody>
          <a:bodyPr wrap="square" lIns="0" tIns="0" rIns="0" bIns="0" rtlCol="0" anchor="t">
            <a:spAutoFit/>
          </a:bodyPr>
          <a:lstStyle/>
          <a:p>
            <a:pPr algn="ctr">
              <a:lnSpc>
                <a:spcPts val="3144"/>
              </a:lnSpc>
              <a:spcBef>
                <a:spcPct val="0"/>
              </a:spcBef>
            </a:pPr>
            <a:r>
              <a:rPr lang="en-US" sz="3023" dirty="0">
                <a:solidFill>
                  <a:srgbClr val="FFFFFF"/>
                </a:solidFill>
                <a:latin typeface="Raleway"/>
                <a:ea typeface="Raleway"/>
                <a:cs typeface="Raleway"/>
                <a:sym typeface="Raleway"/>
              </a:rPr>
              <a:t>Peer-to-Peer Data Channel</a:t>
            </a:r>
          </a:p>
        </p:txBody>
      </p:sp>
      <p:sp>
        <p:nvSpPr>
          <p:cNvPr id="7" name="TextBox 7"/>
          <p:cNvSpPr txBox="1"/>
          <p:nvPr/>
        </p:nvSpPr>
        <p:spPr>
          <a:xfrm>
            <a:off x="1028700" y="4370304"/>
            <a:ext cx="8656109" cy="1489242"/>
          </a:xfrm>
          <a:prstGeom prst="rect">
            <a:avLst/>
          </a:prstGeom>
        </p:spPr>
        <p:txBody>
          <a:bodyPr lIns="0" tIns="0" rIns="0" bIns="0" rtlCol="0" anchor="t">
            <a:spAutoFit/>
          </a:bodyPr>
          <a:lstStyle/>
          <a:p>
            <a:pPr marL="457367" lvl="1" indent="-228683" algn="l">
              <a:lnSpc>
                <a:spcPts val="2965"/>
              </a:lnSpc>
              <a:spcBef>
                <a:spcPct val="0"/>
              </a:spcBef>
              <a:buFont typeface="Arial"/>
              <a:buChar char="•"/>
            </a:pPr>
            <a:r>
              <a:rPr lang="en-US" sz="2118">
                <a:solidFill>
                  <a:srgbClr val="FFFFFA"/>
                </a:solidFill>
                <a:latin typeface="Raleway"/>
                <a:ea typeface="Raleway"/>
                <a:cs typeface="Raleway"/>
                <a:sym typeface="Raleway"/>
              </a:rPr>
              <a:t>Establ</a:t>
            </a:r>
            <a:r>
              <a:rPr lang="en-US" sz="2118" u="none" strike="noStrike">
                <a:solidFill>
                  <a:srgbClr val="FFFFFA"/>
                </a:solidFill>
                <a:latin typeface="Raleway"/>
                <a:ea typeface="Raleway"/>
                <a:cs typeface="Raleway"/>
                <a:sym typeface="Raleway"/>
              </a:rPr>
              <a:t>ishes direct browser-to-browser communication via WebRTC DataChannels after signaling.</a:t>
            </a:r>
          </a:p>
          <a:p>
            <a:pPr marL="457367" lvl="1" indent="-228683" algn="l">
              <a:lnSpc>
                <a:spcPts val="2965"/>
              </a:lnSpc>
              <a:spcBef>
                <a:spcPct val="0"/>
              </a:spcBef>
              <a:buFont typeface="Arial"/>
              <a:buChar char="•"/>
            </a:pPr>
            <a:r>
              <a:rPr lang="en-US" sz="2118" u="none" strike="noStrike">
                <a:solidFill>
                  <a:srgbClr val="FFFFFA"/>
                </a:solidFill>
                <a:latin typeface="Raleway"/>
                <a:ea typeface="Raleway"/>
                <a:cs typeface="Raleway"/>
                <a:sym typeface="Raleway"/>
              </a:rPr>
              <a:t>Ensures all chat messages flow privately without passing through a central server.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932945" y="-12319950"/>
            <a:ext cx="17956749" cy="18046984"/>
          </a:xfrm>
          <a:custGeom>
            <a:avLst/>
            <a:gdLst/>
            <a:ahLst/>
            <a:cxnLst/>
            <a:rect l="l" t="t" r="r" b="b"/>
            <a:pathLst>
              <a:path w="17956749" h="18046984">
                <a:moveTo>
                  <a:pt x="0" y="0"/>
                </a:moveTo>
                <a:lnTo>
                  <a:pt x="17956750" y="0"/>
                </a:lnTo>
                <a:lnTo>
                  <a:pt x="17956750" y="18046985"/>
                </a:lnTo>
                <a:lnTo>
                  <a:pt x="0" y="18046985"/>
                </a:lnTo>
                <a:lnTo>
                  <a:pt x="0" y="0"/>
                </a:lnTo>
                <a:close/>
              </a:path>
            </a:pathLst>
          </a:custGeom>
          <a:blipFill>
            <a:blip r:embed="rId2"/>
            <a:stretch>
              <a:fillRect/>
            </a:stretch>
          </a:blipFill>
        </p:spPr>
      </p:sp>
      <p:sp>
        <p:nvSpPr>
          <p:cNvPr id="3" name="Freeform 3"/>
          <p:cNvSpPr/>
          <p:nvPr/>
        </p:nvSpPr>
        <p:spPr>
          <a:xfrm>
            <a:off x="-8140649" y="5426888"/>
            <a:ext cx="17956749" cy="18046984"/>
          </a:xfrm>
          <a:custGeom>
            <a:avLst/>
            <a:gdLst/>
            <a:ahLst/>
            <a:cxnLst/>
            <a:rect l="l" t="t" r="r" b="b"/>
            <a:pathLst>
              <a:path w="17956749" h="18046984">
                <a:moveTo>
                  <a:pt x="0" y="0"/>
                </a:moveTo>
                <a:lnTo>
                  <a:pt x="17956749" y="0"/>
                </a:lnTo>
                <a:lnTo>
                  <a:pt x="17956749" y="18046984"/>
                </a:lnTo>
                <a:lnTo>
                  <a:pt x="0" y="18046984"/>
                </a:lnTo>
                <a:lnTo>
                  <a:pt x="0" y="0"/>
                </a:lnTo>
                <a:close/>
              </a:path>
            </a:pathLst>
          </a:custGeom>
          <a:blipFill>
            <a:blip r:embed="rId2"/>
            <a:stretch>
              <a:fillRect/>
            </a:stretch>
          </a:blipFill>
        </p:spPr>
      </p:sp>
      <p:sp>
        <p:nvSpPr>
          <p:cNvPr id="4" name="Freeform 4"/>
          <p:cNvSpPr/>
          <p:nvPr/>
        </p:nvSpPr>
        <p:spPr>
          <a:xfrm>
            <a:off x="2051607" y="1061398"/>
            <a:ext cx="551236" cy="518162"/>
          </a:xfrm>
          <a:custGeom>
            <a:avLst/>
            <a:gdLst/>
            <a:ahLst/>
            <a:cxnLst/>
            <a:rect l="l" t="t" r="r" b="b"/>
            <a:pathLst>
              <a:path w="551236" h="518162">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886728" y="1156371"/>
            <a:ext cx="2741013" cy="356792"/>
          </a:xfrm>
          <a:prstGeom prst="rect">
            <a:avLst/>
          </a:prstGeom>
        </p:spPr>
        <p:txBody>
          <a:bodyPr lIns="0" tIns="0" rIns="0" bIns="0" rtlCol="0" anchor="t">
            <a:spAutoFit/>
          </a:bodyPr>
          <a:lstStyle/>
          <a:p>
            <a:pPr algn="l">
              <a:lnSpc>
                <a:spcPts val="2661"/>
              </a:lnSpc>
              <a:spcBef>
                <a:spcPct val="0"/>
              </a:spcBef>
            </a:pPr>
            <a:r>
              <a:rPr lang="en-US" sz="2558">
                <a:solidFill>
                  <a:srgbClr val="FFFFFF"/>
                </a:solidFill>
                <a:latin typeface="Raleway"/>
                <a:ea typeface="Raleway"/>
                <a:cs typeface="Raleway"/>
                <a:sym typeface="Raleway"/>
              </a:rPr>
              <a:t>PrivChat</a:t>
            </a:r>
          </a:p>
        </p:txBody>
      </p:sp>
      <p:sp>
        <p:nvSpPr>
          <p:cNvPr id="6" name="TextBox 6"/>
          <p:cNvSpPr txBox="1"/>
          <p:nvPr/>
        </p:nvSpPr>
        <p:spPr>
          <a:xfrm>
            <a:off x="2179691" y="4092205"/>
            <a:ext cx="5375655" cy="1032467"/>
          </a:xfrm>
          <a:prstGeom prst="rect">
            <a:avLst/>
          </a:prstGeom>
        </p:spPr>
        <p:txBody>
          <a:bodyPr lIns="0" tIns="0" rIns="0" bIns="0" rtlCol="0" anchor="t">
            <a:spAutoFit/>
          </a:bodyPr>
          <a:lstStyle/>
          <a:p>
            <a:pPr algn="l">
              <a:lnSpc>
                <a:spcPts val="7774"/>
              </a:lnSpc>
              <a:spcBef>
                <a:spcPct val="0"/>
              </a:spcBef>
            </a:pPr>
            <a:r>
              <a:rPr lang="en-US" sz="7475" b="1">
                <a:solidFill>
                  <a:srgbClr val="FFFFFF"/>
                </a:solidFill>
                <a:latin typeface="Raleway Bold"/>
                <a:ea typeface="Raleway Bold"/>
                <a:cs typeface="Raleway Bold"/>
                <a:sym typeface="Raleway Bold"/>
              </a:rPr>
              <a:t>PrivChat</a:t>
            </a:r>
          </a:p>
        </p:txBody>
      </p:sp>
      <p:sp>
        <p:nvSpPr>
          <p:cNvPr id="7" name="TextBox 7"/>
          <p:cNvSpPr txBox="1"/>
          <p:nvPr/>
        </p:nvSpPr>
        <p:spPr>
          <a:xfrm>
            <a:off x="2179691" y="4995679"/>
            <a:ext cx="5467504" cy="1032467"/>
          </a:xfrm>
          <a:prstGeom prst="rect">
            <a:avLst/>
          </a:prstGeom>
        </p:spPr>
        <p:txBody>
          <a:bodyPr lIns="0" tIns="0" rIns="0" bIns="0" rtlCol="0" anchor="t">
            <a:spAutoFit/>
          </a:bodyPr>
          <a:lstStyle/>
          <a:p>
            <a:pPr algn="l">
              <a:lnSpc>
                <a:spcPts val="7774"/>
              </a:lnSpc>
              <a:spcBef>
                <a:spcPct val="0"/>
              </a:spcBef>
            </a:pPr>
            <a:r>
              <a:rPr lang="en-US" sz="7475" b="1">
                <a:solidFill>
                  <a:srgbClr val="C6269E"/>
                </a:solidFill>
                <a:latin typeface="Raleway Bold"/>
                <a:ea typeface="Raleway Bold"/>
                <a:cs typeface="Raleway Bold"/>
                <a:sym typeface="Raleway Bold"/>
              </a:rPr>
              <a:t>Advantages</a:t>
            </a:r>
          </a:p>
        </p:txBody>
      </p:sp>
      <p:grpSp>
        <p:nvGrpSpPr>
          <p:cNvPr id="8" name="Group 8"/>
          <p:cNvGrpSpPr/>
          <p:nvPr/>
        </p:nvGrpSpPr>
        <p:grpSpPr>
          <a:xfrm>
            <a:off x="8185707" y="2203663"/>
            <a:ext cx="456104" cy="456104"/>
            <a:chOff x="0" y="0"/>
            <a:chExt cx="120126" cy="120126"/>
          </a:xfrm>
        </p:grpSpPr>
        <p:sp>
          <p:nvSpPr>
            <p:cNvPr id="9" name="Freeform 9"/>
            <p:cNvSpPr/>
            <p:nvPr/>
          </p:nvSpPr>
          <p:spPr>
            <a:xfrm>
              <a:off x="0" y="0"/>
              <a:ext cx="120126" cy="120126"/>
            </a:xfrm>
            <a:custGeom>
              <a:avLst/>
              <a:gdLst/>
              <a:ahLst/>
              <a:cxnLst/>
              <a:rect l="l" t="t" r="r" b="b"/>
              <a:pathLst>
                <a:path w="120126" h="120126">
                  <a:moveTo>
                    <a:pt x="0" y="0"/>
                  </a:moveTo>
                  <a:lnTo>
                    <a:pt x="120126" y="0"/>
                  </a:lnTo>
                  <a:lnTo>
                    <a:pt x="120126" y="120126"/>
                  </a:lnTo>
                  <a:lnTo>
                    <a:pt x="0" y="120126"/>
                  </a:lnTo>
                  <a:close/>
                </a:path>
              </a:pathLst>
            </a:custGeom>
            <a:gradFill rotWithShape="1">
              <a:gsLst>
                <a:gs pos="0">
                  <a:srgbClr val="C6269E">
                    <a:alpha val="100000"/>
                  </a:srgbClr>
                </a:gs>
                <a:gs pos="100000">
                  <a:srgbClr val="7A126A">
                    <a:alpha val="100000"/>
                  </a:srgbClr>
                </a:gs>
              </a:gsLst>
              <a:lin ang="0"/>
            </a:gradFill>
          </p:spPr>
        </p:sp>
        <p:sp>
          <p:nvSpPr>
            <p:cNvPr id="10" name="TextBox 10"/>
            <p:cNvSpPr txBox="1"/>
            <p:nvPr/>
          </p:nvSpPr>
          <p:spPr>
            <a:xfrm>
              <a:off x="0" y="28575"/>
              <a:ext cx="120126" cy="91551"/>
            </a:xfrm>
            <a:prstGeom prst="rect">
              <a:avLst/>
            </a:prstGeom>
          </p:spPr>
          <p:txBody>
            <a:bodyPr lIns="50800" tIns="50800" rIns="50800" bIns="50800" rtlCol="0" anchor="ctr"/>
            <a:lstStyle/>
            <a:p>
              <a:pPr algn="ctr">
                <a:lnSpc>
                  <a:spcPts val="2661"/>
                </a:lnSpc>
              </a:pPr>
              <a:endParaRPr/>
            </a:p>
          </p:txBody>
        </p:sp>
      </p:grpSp>
      <p:sp>
        <p:nvSpPr>
          <p:cNvPr id="11" name="TextBox 11"/>
          <p:cNvSpPr txBox="1"/>
          <p:nvPr/>
        </p:nvSpPr>
        <p:spPr>
          <a:xfrm>
            <a:off x="8985807" y="2153015"/>
            <a:ext cx="2938691" cy="986025"/>
          </a:xfrm>
          <a:prstGeom prst="rect">
            <a:avLst/>
          </a:prstGeom>
        </p:spPr>
        <p:txBody>
          <a:bodyPr lIns="0" tIns="0" rIns="0" bIns="0" rtlCol="0" anchor="t">
            <a:spAutoFit/>
          </a:bodyPr>
          <a:lstStyle/>
          <a:p>
            <a:pPr algn="l">
              <a:lnSpc>
                <a:spcPts val="3927"/>
              </a:lnSpc>
            </a:pPr>
            <a:r>
              <a:rPr lang="en-US" sz="2805" b="1">
                <a:solidFill>
                  <a:srgbClr val="FFFFFA"/>
                </a:solidFill>
                <a:latin typeface="Raleway Bold"/>
                <a:ea typeface="Raleway Bold"/>
                <a:cs typeface="Raleway Bold"/>
                <a:sym typeface="Raleway Bold"/>
              </a:rPr>
              <a:t>Absolute Data Privacy</a:t>
            </a:r>
          </a:p>
        </p:txBody>
      </p:sp>
      <p:grpSp>
        <p:nvGrpSpPr>
          <p:cNvPr id="12" name="Group 12"/>
          <p:cNvGrpSpPr/>
          <p:nvPr/>
        </p:nvGrpSpPr>
        <p:grpSpPr>
          <a:xfrm>
            <a:off x="12910107" y="2203663"/>
            <a:ext cx="456104" cy="456104"/>
            <a:chOff x="0" y="0"/>
            <a:chExt cx="120126" cy="120126"/>
          </a:xfrm>
        </p:grpSpPr>
        <p:sp>
          <p:nvSpPr>
            <p:cNvPr id="13" name="Freeform 13"/>
            <p:cNvSpPr/>
            <p:nvPr/>
          </p:nvSpPr>
          <p:spPr>
            <a:xfrm>
              <a:off x="0" y="0"/>
              <a:ext cx="120126" cy="120126"/>
            </a:xfrm>
            <a:custGeom>
              <a:avLst/>
              <a:gdLst/>
              <a:ahLst/>
              <a:cxnLst/>
              <a:rect l="l" t="t" r="r" b="b"/>
              <a:pathLst>
                <a:path w="120126" h="120126">
                  <a:moveTo>
                    <a:pt x="0" y="0"/>
                  </a:moveTo>
                  <a:lnTo>
                    <a:pt x="120126" y="0"/>
                  </a:lnTo>
                  <a:lnTo>
                    <a:pt x="120126" y="120126"/>
                  </a:lnTo>
                  <a:lnTo>
                    <a:pt x="0" y="120126"/>
                  </a:lnTo>
                  <a:close/>
                </a:path>
              </a:pathLst>
            </a:custGeom>
            <a:gradFill rotWithShape="1">
              <a:gsLst>
                <a:gs pos="0">
                  <a:srgbClr val="C6269E">
                    <a:alpha val="100000"/>
                  </a:srgbClr>
                </a:gs>
                <a:gs pos="100000">
                  <a:srgbClr val="7A126A">
                    <a:alpha val="100000"/>
                  </a:srgbClr>
                </a:gs>
              </a:gsLst>
              <a:lin ang="0"/>
            </a:gradFill>
          </p:spPr>
        </p:sp>
        <p:sp>
          <p:nvSpPr>
            <p:cNvPr id="14" name="TextBox 14"/>
            <p:cNvSpPr txBox="1"/>
            <p:nvPr/>
          </p:nvSpPr>
          <p:spPr>
            <a:xfrm>
              <a:off x="0" y="28575"/>
              <a:ext cx="120126" cy="91551"/>
            </a:xfrm>
            <a:prstGeom prst="rect">
              <a:avLst/>
            </a:prstGeom>
          </p:spPr>
          <p:txBody>
            <a:bodyPr lIns="50800" tIns="50800" rIns="50800" bIns="50800" rtlCol="0" anchor="ctr"/>
            <a:lstStyle/>
            <a:p>
              <a:pPr algn="ctr">
                <a:lnSpc>
                  <a:spcPts val="2661"/>
                </a:lnSpc>
              </a:pPr>
              <a:endParaRPr/>
            </a:p>
          </p:txBody>
        </p:sp>
      </p:grpSp>
      <p:sp>
        <p:nvSpPr>
          <p:cNvPr id="15" name="TextBox 15"/>
          <p:cNvSpPr txBox="1"/>
          <p:nvPr/>
        </p:nvSpPr>
        <p:spPr>
          <a:xfrm>
            <a:off x="13710207" y="2153015"/>
            <a:ext cx="2938691" cy="1481325"/>
          </a:xfrm>
          <a:prstGeom prst="rect">
            <a:avLst/>
          </a:prstGeom>
        </p:spPr>
        <p:txBody>
          <a:bodyPr lIns="0" tIns="0" rIns="0" bIns="0" rtlCol="0" anchor="t">
            <a:spAutoFit/>
          </a:bodyPr>
          <a:lstStyle/>
          <a:p>
            <a:pPr algn="l">
              <a:lnSpc>
                <a:spcPts val="3927"/>
              </a:lnSpc>
            </a:pPr>
            <a:r>
              <a:rPr lang="en-US" sz="2805" b="1">
                <a:solidFill>
                  <a:srgbClr val="FFFFFA"/>
                </a:solidFill>
                <a:latin typeface="Raleway Bold"/>
                <a:ea typeface="Raleway Bold"/>
                <a:cs typeface="Raleway Bold"/>
                <a:sym typeface="Raleway Bold"/>
              </a:rPr>
              <a:t>Enhanced Security</a:t>
            </a:r>
          </a:p>
          <a:p>
            <a:pPr algn="l">
              <a:lnSpc>
                <a:spcPts val="3927"/>
              </a:lnSpc>
            </a:pPr>
            <a:endParaRPr lang="en-US" sz="2805" b="1">
              <a:solidFill>
                <a:srgbClr val="FFFFFA"/>
              </a:solidFill>
              <a:latin typeface="Raleway Bold"/>
              <a:ea typeface="Raleway Bold"/>
              <a:cs typeface="Raleway Bold"/>
              <a:sym typeface="Raleway Bold"/>
            </a:endParaRPr>
          </a:p>
        </p:txBody>
      </p:sp>
      <p:grpSp>
        <p:nvGrpSpPr>
          <p:cNvPr id="16" name="Group 16"/>
          <p:cNvGrpSpPr/>
          <p:nvPr/>
        </p:nvGrpSpPr>
        <p:grpSpPr>
          <a:xfrm>
            <a:off x="8185707" y="5711007"/>
            <a:ext cx="456104" cy="456104"/>
            <a:chOff x="0" y="0"/>
            <a:chExt cx="120126" cy="120126"/>
          </a:xfrm>
        </p:grpSpPr>
        <p:sp>
          <p:nvSpPr>
            <p:cNvPr id="17" name="Freeform 17"/>
            <p:cNvSpPr/>
            <p:nvPr/>
          </p:nvSpPr>
          <p:spPr>
            <a:xfrm>
              <a:off x="0" y="0"/>
              <a:ext cx="120126" cy="120126"/>
            </a:xfrm>
            <a:custGeom>
              <a:avLst/>
              <a:gdLst/>
              <a:ahLst/>
              <a:cxnLst/>
              <a:rect l="l" t="t" r="r" b="b"/>
              <a:pathLst>
                <a:path w="120126" h="120126">
                  <a:moveTo>
                    <a:pt x="0" y="0"/>
                  </a:moveTo>
                  <a:lnTo>
                    <a:pt x="120126" y="0"/>
                  </a:lnTo>
                  <a:lnTo>
                    <a:pt x="120126" y="120126"/>
                  </a:lnTo>
                  <a:lnTo>
                    <a:pt x="0" y="120126"/>
                  </a:lnTo>
                  <a:close/>
                </a:path>
              </a:pathLst>
            </a:custGeom>
            <a:gradFill rotWithShape="1">
              <a:gsLst>
                <a:gs pos="0">
                  <a:srgbClr val="C6269E">
                    <a:alpha val="100000"/>
                  </a:srgbClr>
                </a:gs>
                <a:gs pos="100000">
                  <a:srgbClr val="7A126A">
                    <a:alpha val="100000"/>
                  </a:srgbClr>
                </a:gs>
              </a:gsLst>
              <a:lin ang="0"/>
            </a:gradFill>
          </p:spPr>
        </p:sp>
        <p:sp>
          <p:nvSpPr>
            <p:cNvPr id="18" name="TextBox 18"/>
            <p:cNvSpPr txBox="1"/>
            <p:nvPr/>
          </p:nvSpPr>
          <p:spPr>
            <a:xfrm>
              <a:off x="0" y="28575"/>
              <a:ext cx="120126" cy="91551"/>
            </a:xfrm>
            <a:prstGeom prst="rect">
              <a:avLst/>
            </a:prstGeom>
          </p:spPr>
          <p:txBody>
            <a:bodyPr lIns="50800" tIns="50800" rIns="50800" bIns="50800" rtlCol="0" anchor="ctr"/>
            <a:lstStyle/>
            <a:p>
              <a:pPr algn="ctr">
                <a:lnSpc>
                  <a:spcPts val="2661"/>
                </a:lnSpc>
              </a:pPr>
              <a:endParaRPr/>
            </a:p>
          </p:txBody>
        </p:sp>
      </p:grpSp>
      <p:sp>
        <p:nvSpPr>
          <p:cNvPr id="19" name="TextBox 19"/>
          <p:cNvSpPr txBox="1"/>
          <p:nvPr/>
        </p:nvSpPr>
        <p:spPr>
          <a:xfrm>
            <a:off x="8985807" y="5660360"/>
            <a:ext cx="2938691" cy="986025"/>
          </a:xfrm>
          <a:prstGeom prst="rect">
            <a:avLst/>
          </a:prstGeom>
        </p:spPr>
        <p:txBody>
          <a:bodyPr lIns="0" tIns="0" rIns="0" bIns="0" rtlCol="0" anchor="t">
            <a:spAutoFit/>
          </a:bodyPr>
          <a:lstStyle/>
          <a:p>
            <a:pPr algn="l">
              <a:lnSpc>
                <a:spcPts val="3927"/>
              </a:lnSpc>
            </a:pPr>
            <a:r>
              <a:rPr lang="en-US" sz="2805" b="1">
                <a:solidFill>
                  <a:srgbClr val="FFFFFA"/>
                </a:solidFill>
                <a:latin typeface="Raleway Bold"/>
                <a:ea typeface="Raleway Bold"/>
                <a:cs typeface="Raleway Bold"/>
                <a:sym typeface="Raleway Bold"/>
              </a:rPr>
              <a:t>Reduced Server Burden</a:t>
            </a:r>
          </a:p>
        </p:txBody>
      </p:sp>
      <p:grpSp>
        <p:nvGrpSpPr>
          <p:cNvPr id="20" name="Group 20"/>
          <p:cNvGrpSpPr/>
          <p:nvPr/>
        </p:nvGrpSpPr>
        <p:grpSpPr>
          <a:xfrm>
            <a:off x="12910107" y="5694980"/>
            <a:ext cx="456104" cy="456104"/>
            <a:chOff x="0" y="0"/>
            <a:chExt cx="120126" cy="120126"/>
          </a:xfrm>
        </p:grpSpPr>
        <p:sp>
          <p:nvSpPr>
            <p:cNvPr id="21" name="Freeform 21"/>
            <p:cNvSpPr/>
            <p:nvPr/>
          </p:nvSpPr>
          <p:spPr>
            <a:xfrm>
              <a:off x="0" y="0"/>
              <a:ext cx="120126" cy="120126"/>
            </a:xfrm>
            <a:custGeom>
              <a:avLst/>
              <a:gdLst/>
              <a:ahLst/>
              <a:cxnLst/>
              <a:rect l="l" t="t" r="r" b="b"/>
              <a:pathLst>
                <a:path w="120126" h="120126">
                  <a:moveTo>
                    <a:pt x="0" y="0"/>
                  </a:moveTo>
                  <a:lnTo>
                    <a:pt x="120126" y="0"/>
                  </a:lnTo>
                  <a:lnTo>
                    <a:pt x="120126" y="120126"/>
                  </a:lnTo>
                  <a:lnTo>
                    <a:pt x="0" y="120126"/>
                  </a:lnTo>
                  <a:close/>
                </a:path>
              </a:pathLst>
            </a:custGeom>
            <a:gradFill rotWithShape="1">
              <a:gsLst>
                <a:gs pos="0">
                  <a:srgbClr val="C6269E">
                    <a:alpha val="100000"/>
                  </a:srgbClr>
                </a:gs>
                <a:gs pos="100000">
                  <a:srgbClr val="7A126A">
                    <a:alpha val="100000"/>
                  </a:srgbClr>
                </a:gs>
              </a:gsLst>
              <a:lin ang="0"/>
            </a:gradFill>
          </p:spPr>
        </p:sp>
        <p:sp>
          <p:nvSpPr>
            <p:cNvPr id="22" name="TextBox 22"/>
            <p:cNvSpPr txBox="1"/>
            <p:nvPr/>
          </p:nvSpPr>
          <p:spPr>
            <a:xfrm>
              <a:off x="0" y="28575"/>
              <a:ext cx="120126" cy="91551"/>
            </a:xfrm>
            <a:prstGeom prst="rect">
              <a:avLst/>
            </a:prstGeom>
          </p:spPr>
          <p:txBody>
            <a:bodyPr lIns="50800" tIns="50800" rIns="50800" bIns="50800" rtlCol="0" anchor="ctr"/>
            <a:lstStyle/>
            <a:p>
              <a:pPr algn="ctr">
                <a:lnSpc>
                  <a:spcPts val="2661"/>
                </a:lnSpc>
              </a:pPr>
              <a:endParaRPr/>
            </a:p>
          </p:txBody>
        </p:sp>
      </p:grpSp>
      <p:sp>
        <p:nvSpPr>
          <p:cNvPr id="23" name="TextBox 23"/>
          <p:cNvSpPr txBox="1"/>
          <p:nvPr/>
        </p:nvSpPr>
        <p:spPr>
          <a:xfrm>
            <a:off x="13710207" y="5644332"/>
            <a:ext cx="2938691" cy="986025"/>
          </a:xfrm>
          <a:prstGeom prst="rect">
            <a:avLst/>
          </a:prstGeom>
        </p:spPr>
        <p:txBody>
          <a:bodyPr lIns="0" tIns="0" rIns="0" bIns="0" rtlCol="0" anchor="t">
            <a:spAutoFit/>
          </a:bodyPr>
          <a:lstStyle/>
          <a:p>
            <a:pPr algn="l">
              <a:lnSpc>
                <a:spcPts val="3927"/>
              </a:lnSpc>
            </a:pPr>
            <a:r>
              <a:rPr lang="en-US" sz="2805" b="1">
                <a:solidFill>
                  <a:srgbClr val="FFFFFA"/>
                </a:solidFill>
                <a:latin typeface="Raleway Bold"/>
                <a:ea typeface="Raleway Bold"/>
                <a:cs typeface="Raleway Bold"/>
                <a:sym typeface="Raleway Bold"/>
              </a:rPr>
              <a:t>Minimized Trust Requirement</a:t>
            </a:r>
          </a:p>
        </p:txBody>
      </p:sp>
      <p:sp>
        <p:nvSpPr>
          <p:cNvPr id="24" name="TextBox 24"/>
          <p:cNvSpPr txBox="1"/>
          <p:nvPr/>
        </p:nvSpPr>
        <p:spPr>
          <a:xfrm>
            <a:off x="8983017" y="3282783"/>
            <a:ext cx="3496132" cy="1860717"/>
          </a:xfrm>
          <a:prstGeom prst="rect">
            <a:avLst/>
          </a:prstGeom>
        </p:spPr>
        <p:txBody>
          <a:bodyPr lIns="0" tIns="0" rIns="0" bIns="0" rtlCol="0" anchor="t">
            <a:spAutoFit/>
          </a:bodyPr>
          <a:lstStyle/>
          <a:p>
            <a:pPr algn="l">
              <a:lnSpc>
                <a:spcPts val="2965"/>
              </a:lnSpc>
            </a:pPr>
            <a:r>
              <a:rPr lang="en-US" sz="2118">
                <a:solidFill>
                  <a:srgbClr val="FFFFFA"/>
                </a:solidFill>
                <a:latin typeface="Raleway"/>
                <a:ea typeface="Raleway"/>
                <a:cs typeface="Raleway"/>
                <a:sym typeface="Raleway"/>
              </a:rPr>
              <a:t>Chat messages are sent directly between peers, eliminating any chance of centralized data interception.</a:t>
            </a:r>
          </a:p>
        </p:txBody>
      </p:sp>
      <p:sp>
        <p:nvSpPr>
          <p:cNvPr id="25" name="TextBox 25"/>
          <p:cNvSpPr txBox="1"/>
          <p:nvPr/>
        </p:nvSpPr>
        <p:spPr>
          <a:xfrm>
            <a:off x="13710207" y="3282783"/>
            <a:ext cx="3496132" cy="1489242"/>
          </a:xfrm>
          <a:prstGeom prst="rect">
            <a:avLst/>
          </a:prstGeom>
        </p:spPr>
        <p:txBody>
          <a:bodyPr lIns="0" tIns="0" rIns="0" bIns="0" rtlCol="0" anchor="t">
            <a:spAutoFit/>
          </a:bodyPr>
          <a:lstStyle/>
          <a:p>
            <a:pPr algn="l">
              <a:lnSpc>
                <a:spcPts val="2965"/>
              </a:lnSpc>
            </a:pPr>
            <a:r>
              <a:rPr lang="en-US" sz="2118">
                <a:solidFill>
                  <a:srgbClr val="FFFFFA"/>
                </a:solidFill>
                <a:latin typeface="Raleway"/>
                <a:ea typeface="Raleway"/>
                <a:cs typeface="Raleway"/>
                <a:sym typeface="Raleway"/>
              </a:rPr>
              <a:t>Mandatory DTLS encryption in WebRTC secures every data packet exchanged between endpoints.</a:t>
            </a:r>
          </a:p>
        </p:txBody>
      </p:sp>
      <p:sp>
        <p:nvSpPr>
          <p:cNvPr id="26" name="TextBox 26"/>
          <p:cNvSpPr txBox="1"/>
          <p:nvPr/>
        </p:nvSpPr>
        <p:spPr>
          <a:xfrm>
            <a:off x="8985807" y="6911814"/>
            <a:ext cx="3496132" cy="1489242"/>
          </a:xfrm>
          <a:prstGeom prst="rect">
            <a:avLst/>
          </a:prstGeom>
        </p:spPr>
        <p:txBody>
          <a:bodyPr lIns="0" tIns="0" rIns="0" bIns="0" rtlCol="0" anchor="t">
            <a:spAutoFit/>
          </a:bodyPr>
          <a:lstStyle/>
          <a:p>
            <a:pPr algn="l">
              <a:lnSpc>
                <a:spcPts val="2965"/>
              </a:lnSpc>
            </a:pPr>
            <a:r>
              <a:rPr lang="en-US" sz="2118">
                <a:solidFill>
                  <a:srgbClr val="FFFFFA"/>
                </a:solidFill>
                <a:latin typeface="Raleway"/>
                <a:ea typeface="Raleway"/>
                <a:cs typeface="Raleway"/>
                <a:sym typeface="Raleway"/>
              </a:rPr>
              <a:t>The server only manages authentication and signaling, which optimizes system scalability.</a:t>
            </a:r>
          </a:p>
        </p:txBody>
      </p:sp>
      <p:sp>
        <p:nvSpPr>
          <p:cNvPr id="27" name="TextBox 27"/>
          <p:cNvSpPr txBox="1"/>
          <p:nvPr/>
        </p:nvSpPr>
        <p:spPr>
          <a:xfrm>
            <a:off x="13710706" y="6875277"/>
            <a:ext cx="3496132" cy="1860717"/>
          </a:xfrm>
          <a:prstGeom prst="rect">
            <a:avLst/>
          </a:prstGeom>
        </p:spPr>
        <p:txBody>
          <a:bodyPr lIns="0" tIns="0" rIns="0" bIns="0" rtlCol="0" anchor="t">
            <a:spAutoFit/>
          </a:bodyPr>
          <a:lstStyle/>
          <a:p>
            <a:pPr algn="l">
              <a:lnSpc>
                <a:spcPts val="2965"/>
              </a:lnSpc>
            </a:pPr>
            <a:r>
              <a:rPr lang="en-US" sz="2118">
                <a:solidFill>
                  <a:srgbClr val="FFFFFA"/>
                </a:solidFill>
                <a:latin typeface="Raleway"/>
                <a:ea typeface="Raleway"/>
                <a:cs typeface="Raleway"/>
                <a:sym typeface="Raleway"/>
              </a:rPr>
              <a:t>Users need to trust the server only for connection setup, as all message exchanges thereafter occur privately.</a:t>
            </a:r>
          </a:p>
        </p:txBody>
      </p:sp>
      <p:grpSp>
        <p:nvGrpSpPr>
          <p:cNvPr id="28" name="Group 28"/>
          <p:cNvGrpSpPr/>
          <p:nvPr/>
        </p:nvGrpSpPr>
        <p:grpSpPr>
          <a:xfrm rot="2087854">
            <a:off x="-2404070" y="2678097"/>
            <a:ext cx="4186641" cy="418664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90575" cap="sq">
              <a:gradFill>
                <a:gsLst>
                  <a:gs pos="0">
                    <a:srgbClr val="F5DFF0">
                      <a:alpha val="29500"/>
                    </a:srgbClr>
                  </a:gs>
                  <a:gs pos="100000">
                    <a:srgbClr val="C6269E">
                      <a:alpha val="100000"/>
                    </a:srgbClr>
                  </a:gs>
                </a:gsLst>
                <a:lin ang="0"/>
              </a:gradFill>
              <a:prstDash val="solid"/>
              <a:miter/>
            </a:ln>
          </p:spPr>
        </p:sp>
        <p:sp>
          <p:nvSpPr>
            <p:cNvPr id="30" name="TextBox 30"/>
            <p:cNvSpPr txBox="1"/>
            <p:nvPr/>
          </p:nvSpPr>
          <p:spPr>
            <a:xfrm>
              <a:off x="76200" y="104775"/>
              <a:ext cx="660400" cy="631825"/>
            </a:xfrm>
            <a:prstGeom prst="rect">
              <a:avLst/>
            </a:prstGeom>
          </p:spPr>
          <p:txBody>
            <a:bodyPr lIns="50800" tIns="50800" rIns="50800" bIns="50800" rtlCol="0" anchor="ctr"/>
            <a:lstStyle/>
            <a:p>
              <a:pPr algn="ctr">
                <a:lnSpc>
                  <a:spcPts val="2557"/>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2060</Words>
  <Application>Microsoft Office PowerPoint</Application>
  <PresentationFormat>Custom</PresentationFormat>
  <Paragraphs>206</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Raleway Bold</vt:lpstr>
      <vt:lpstr>Times New Roman</vt:lpstr>
      <vt:lpstr>Arial</vt:lpstr>
      <vt:lpstr>Raleway</vt:lpstr>
      <vt:lpstr>Calibri</vt:lpstr>
      <vt:lpstr>Raleway Heavy</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PrivChat</dc:title>
  <cp:lastModifiedBy>Harish Gandhi</cp:lastModifiedBy>
  <cp:revision>5</cp:revision>
  <dcterms:created xsi:type="dcterms:W3CDTF">2006-08-16T00:00:00Z</dcterms:created>
  <dcterms:modified xsi:type="dcterms:W3CDTF">2025-05-27T06:31:55Z</dcterms:modified>
  <dc:identifier>DAGohmpjhn4</dc:identifier>
</cp:coreProperties>
</file>